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  <p:sldMasterId id="2147483659" r:id="rId5"/>
    <p:sldMasterId id="2147483661" r:id="rId6"/>
  </p:sldMasterIdLst>
  <p:notesMasterIdLst>
    <p:notesMasterId r:id="rId26"/>
  </p:notesMasterIdLst>
  <p:handoutMasterIdLst>
    <p:handoutMasterId r:id="rId27"/>
  </p:handoutMasterIdLst>
  <p:sldIdLst>
    <p:sldId id="271" r:id="rId7"/>
    <p:sldId id="280" r:id="rId8"/>
    <p:sldId id="300" r:id="rId9"/>
    <p:sldId id="301" r:id="rId10"/>
    <p:sldId id="284" r:id="rId11"/>
    <p:sldId id="299" r:id="rId12"/>
    <p:sldId id="295" r:id="rId13"/>
    <p:sldId id="302" r:id="rId14"/>
    <p:sldId id="303" r:id="rId15"/>
    <p:sldId id="287" r:id="rId16"/>
    <p:sldId id="304" r:id="rId17"/>
    <p:sldId id="307" r:id="rId18"/>
    <p:sldId id="308" r:id="rId19"/>
    <p:sldId id="309" r:id="rId20"/>
    <p:sldId id="294" r:id="rId21"/>
    <p:sldId id="305" r:id="rId22"/>
    <p:sldId id="293" r:id="rId23"/>
    <p:sldId id="306" r:id="rId24"/>
    <p:sldId id="278" r:id="rId25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D5383"/>
    <a:srgbClr val="4BA36F"/>
    <a:srgbClr val="F0EA00"/>
    <a:srgbClr val="DA0D57"/>
    <a:srgbClr val="CC0047"/>
    <a:srgbClr val="9B008A"/>
    <a:srgbClr val="7800FF"/>
    <a:srgbClr val="8800D1"/>
    <a:srgbClr val="7B00AC"/>
    <a:srgbClr val="6E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4" autoAdjust="0"/>
    <p:restoredTop sz="94660"/>
  </p:normalViewPr>
  <p:slideViewPr>
    <p:cSldViewPr snapToGrid="0" snapToObjects="1">
      <p:cViewPr>
        <p:scale>
          <a:sx n="147" d="100"/>
          <a:sy n="147" d="100"/>
        </p:scale>
        <p:origin x="-59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er.in.adc.education.fr\MesEspacesPartages\str-dgesco-dei\sections%20internationales\Evaluation%20SI\Etat%20des%20retours_25sep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[Etat des retours_25sept.xlsx]DAtes Ouv!Tableau croisé dynamique23</c:name>
    <c:fmtId val="14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  <c:pivotFmt>
        <c:idx val="12"/>
        <c:marker>
          <c:symbol val="none"/>
        </c:marker>
      </c:pivotFmt>
      <c:pivotFmt>
        <c:idx val="13"/>
        <c:marker>
          <c:symbol val="none"/>
        </c:marker>
      </c:pivotFmt>
      <c:pivotFmt>
        <c:idx val="14"/>
        <c:marker>
          <c:symbol val="none"/>
        </c:marker>
      </c:pivotFmt>
      <c:pivotFmt>
        <c:idx val="15"/>
        <c:marker>
          <c:symbol val="none"/>
        </c:marker>
      </c:pivotFmt>
      <c:pivotFmt>
        <c:idx val="16"/>
        <c:marker>
          <c:symbol val="none"/>
        </c:marker>
      </c:pivotFmt>
      <c:pivotFmt>
        <c:idx val="17"/>
        <c:marker>
          <c:symbol val="none"/>
        </c:marker>
      </c:pivotFmt>
      <c:pivotFmt>
        <c:idx val="18"/>
        <c:marker>
          <c:symbol val="none"/>
        </c:marker>
      </c:pivotFmt>
      <c:pivotFmt>
        <c:idx val="19"/>
        <c:marker>
          <c:symbol val="none"/>
        </c:marker>
      </c:pivotFmt>
      <c:pivotFmt>
        <c:idx val="20"/>
        <c:marker>
          <c:symbol val="none"/>
        </c:marker>
      </c:pivotFmt>
      <c:pivotFmt>
        <c:idx val="21"/>
        <c:marker>
          <c:symbol val="none"/>
        </c:marker>
      </c:pivotFmt>
      <c:pivotFmt>
        <c:idx val="22"/>
        <c:marker>
          <c:symbol val="none"/>
        </c:marker>
      </c:pivotFmt>
      <c:pivotFmt>
        <c:idx val="23"/>
        <c:marker>
          <c:symbol val="none"/>
        </c:marker>
      </c:pivotFmt>
      <c:pivotFmt>
        <c:idx val="24"/>
        <c:marker>
          <c:symbol val="none"/>
        </c:marker>
      </c:pivotFmt>
      <c:pivotFmt>
        <c:idx val="25"/>
        <c:marker>
          <c:symbol val="none"/>
        </c:marker>
      </c:pivotFmt>
      <c:pivotFmt>
        <c:idx val="26"/>
        <c:marker>
          <c:symbol val="none"/>
        </c:marker>
      </c:pivotFmt>
      <c:pivotFmt>
        <c:idx val="27"/>
        <c:marker>
          <c:symbol val="none"/>
        </c:marker>
      </c:pivotFmt>
      <c:pivotFmt>
        <c:idx val="28"/>
        <c:marker>
          <c:symbol val="none"/>
        </c:marker>
      </c:pivotFmt>
      <c:pivotFmt>
        <c:idx val="29"/>
        <c:marker>
          <c:symbol val="none"/>
        </c:marker>
      </c:pivotFmt>
      <c:pivotFmt>
        <c:idx val="30"/>
        <c:marker>
          <c:symbol val="none"/>
        </c:marker>
      </c:pivotFmt>
      <c:pivotFmt>
        <c:idx val="31"/>
        <c:marker>
          <c:symbol val="none"/>
        </c:marker>
      </c:pivotFmt>
      <c:pivotFmt>
        <c:idx val="32"/>
        <c:marker>
          <c:symbol val="none"/>
        </c:marker>
      </c:pivotFmt>
      <c:pivotFmt>
        <c:idx val="33"/>
        <c:marker>
          <c:symbol val="none"/>
        </c:marker>
      </c:pivotFmt>
      <c:pivotFmt>
        <c:idx val="34"/>
        <c:marker>
          <c:symbol val="none"/>
        </c:marker>
      </c:pivotFmt>
      <c:pivotFmt>
        <c:idx val="35"/>
        <c:marker>
          <c:symbol val="none"/>
        </c:marker>
      </c:pivotFmt>
      <c:pivotFmt>
        <c:idx val="36"/>
        <c:marker>
          <c:symbol val="none"/>
        </c:marker>
      </c:pivotFmt>
      <c:pivotFmt>
        <c:idx val="37"/>
        <c:marker>
          <c:symbol val="none"/>
        </c:marker>
      </c:pivotFmt>
      <c:pivotFmt>
        <c:idx val="38"/>
        <c:marker>
          <c:symbol val="none"/>
        </c:marker>
      </c:pivotFmt>
      <c:pivotFmt>
        <c:idx val="39"/>
        <c:marker>
          <c:symbol val="none"/>
        </c:marker>
      </c:pivotFmt>
      <c:pivotFmt>
        <c:idx val="40"/>
        <c:marker>
          <c:symbol val="none"/>
        </c:marker>
      </c:pivotFmt>
      <c:pivotFmt>
        <c:idx val="41"/>
        <c:marker>
          <c:symbol val="none"/>
        </c:marker>
      </c:pivotFmt>
      <c:pivotFmt>
        <c:idx val="42"/>
        <c:marker>
          <c:symbol val="none"/>
        </c:marker>
      </c:pivotFmt>
      <c:pivotFmt>
        <c:idx val="43"/>
        <c:marker>
          <c:symbol val="none"/>
        </c:marker>
      </c:pivotFmt>
      <c:pivotFmt>
        <c:idx val="44"/>
        <c:marker>
          <c:symbol val="none"/>
        </c:marker>
      </c:pivotFmt>
      <c:pivotFmt>
        <c:idx val="45"/>
        <c:marker>
          <c:symbol val="none"/>
        </c:marker>
      </c:pivotFmt>
      <c:pivotFmt>
        <c:idx val="46"/>
        <c:marker>
          <c:symbol val="none"/>
        </c:marker>
      </c:pivotFmt>
      <c:pivotFmt>
        <c:idx val="47"/>
        <c:marker>
          <c:symbol val="none"/>
        </c:marker>
      </c:pivotFmt>
      <c:pivotFmt>
        <c:idx val="48"/>
        <c:marker>
          <c:symbol val="none"/>
        </c:marker>
      </c:pivotFmt>
      <c:pivotFmt>
        <c:idx val="49"/>
        <c:marker>
          <c:symbol val="none"/>
        </c:marker>
      </c:pivotFmt>
      <c:pivotFmt>
        <c:idx val="50"/>
        <c:marker>
          <c:symbol val="none"/>
        </c:marker>
      </c:pivotFmt>
      <c:pivotFmt>
        <c:idx val="51"/>
        <c:marker>
          <c:symbol val="none"/>
        </c:marker>
      </c:pivotFmt>
      <c:pivotFmt>
        <c:idx val="52"/>
        <c:marker>
          <c:symbol val="none"/>
        </c:marker>
      </c:pivotFmt>
      <c:pivotFmt>
        <c:idx val="53"/>
        <c:marker>
          <c:symbol val="none"/>
        </c:marker>
      </c:pivotFmt>
      <c:pivotFmt>
        <c:idx val="54"/>
        <c:marker>
          <c:symbol val="none"/>
        </c:marker>
      </c:pivotFmt>
      <c:pivotFmt>
        <c:idx val="55"/>
        <c:marker>
          <c:symbol val="none"/>
        </c:marker>
      </c:pivotFmt>
      <c:pivotFmt>
        <c:idx val="56"/>
        <c:marker>
          <c:symbol val="none"/>
        </c:marker>
      </c:pivotFmt>
      <c:pivotFmt>
        <c:idx val="57"/>
        <c:marker>
          <c:symbol val="none"/>
        </c:marker>
      </c:pivotFmt>
      <c:pivotFmt>
        <c:idx val="58"/>
        <c:marker>
          <c:symbol val="none"/>
        </c:marker>
      </c:pivotFmt>
      <c:pivotFmt>
        <c:idx val="59"/>
        <c:marker>
          <c:symbol val="none"/>
        </c:marker>
      </c:pivotFmt>
      <c:pivotFmt>
        <c:idx val="60"/>
        <c:marker>
          <c:symbol val="none"/>
        </c:marker>
      </c:pivotFmt>
      <c:pivotFmt>
        <c:idx val="61"/>
        <c:marker>
          <c:symbol val="none"/>
        </c:marker>
      </c:pivotFmt>
      <c:pivotFmt>
        <c:idx val="62"/>
        <c:marker>
          <c:symbol val="none"/>
        </c:marker>
      </c:pivotFmt>
      <c:pivotFmt>
        <c:idx val="63"/>
        <c:marker>
          <c:symbol val="none"/>
        </c:marker>
      </c:pivotFmt>
      <c:pivotFmt>
        <c:idx val="64"/>
        <c:marker>
          <c:symbol val="none"/>
        </c:marker>
      </c:pivotFmt>
      <c:pivotFmt>
        <c:idx val="65"/>
        <c:marker>
          <c:symbol val="none"/>
        </c:marker>
      </c:pivotFmt>
      <c:pivotFmt>
        <c:idx val="66"/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'DAtes Ouv'!$B$3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11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1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4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25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2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4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'DAtes Ouv'!$A$4:$A$50</c:f>
              <c:strCache>
                <c:ptCount val="46"/>
                <c:pt idx="0">
                  <c:v>1952</c:v>
                </c:pt>
                <c:pt idx="1">
                  <c:v>1954</c:v>
                </c:pt>
                <c:pt idx="2">
                  <c:v>1957</c:v>
                </c:pt>
                <c:pt idx="3">
                  <c:v>1968</c:v>
                </c:pt>
                <c:pt idx="4">
                  <c:v>1972</c:v>
                </c:pt>
                <c:pt idx="5">
                  <c:v>1973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</c:strCache>
            </c:strRef>
          </c:cat>
          <c:val>
            <c:numRef>
              <c:f>'DAtes Ouv'!$B$4:$B$50</c:f>
              <c:numCache>
                <c:formatCode>General</c:formatCode>
                <c:ptCount val="46"/>
                <c:pt idx="0">
                  <c:v>8</c:v>
                </c:pt>
                <c:pt idx="1">
                  <c:v>10</c:v>
                </c:pt>
                <c:pt idx="2">
                  <c:v>12</c:v>
                </c:pt>
                <c:pt idx="3">
                  <c:v>14</c:v>
                </c:pt>
                <c:pt idx="4">
                  <c:v>16</c:v>
                </c:pt>
                <c:pt idx="5">
                  <c:v>18</c:v>
                </c:pt>
                <c:pt idx="6">
                  <c:v>20</c:v>
                </c:pt>
                <c:pt idx="7">
                  <c:v>21</c:v>
                </c:pt>
                <c:pt idx="8">
                  <c:v>23</c:v>
                </c:pt>
                <c:pt idx="9">
                  <c:v>28</c:v>
                </c:pt>
                <c:pt idx="10">
                  <c:v>30</c:v>
                </c:pt>
                <c:pt idx="11">
                  <c:v>33</c:v>
                </c:pt>
                <c:pt idx="12">
                  <c:v>34</c:v>
                </c:pt>
                <c:pt idx="13">
                  <c:v>36</c:v>
                </c:pt>
                <c:pt idx="14">
                  <c:v>39</c:v>
                </c:pt>
                <c:pt idx="15">
                  <c:v>41</c:v>
                </c:pt>
                <c:pt idx="16">
                  <c:v>47</c:v>
                </c:pt>
                <c:pt idx="17">
                  <c:v>55</c:v>
                </c:pt>
                <c:pt idx="18">
                  <c:v>65</c:v>
                </c:pt>
                <c:pt idx="19">
                  <c:v>72</c:v>
                </c:pt>
                <c:pt idx="20">
                  <c:v>79</c:v>
                </c:pt>
                <c:pt idx="21">
                  <c:v>85</c:v>
                </c:pt>
                <c:pt idx="22">
                  <c:v>89</c:v>
                </c:pt>
                <c:pt idx="23">
                  <c:v>94</c:v>
                </c:pt>
                <c:pt idx="24">
                  <c:v>98</c:v>
                </c:pt>
                <c:pt idx="25">
                  <c:v>101</c:v>
                </c:pt>
                <c:pt idx="26">
                  <c:v>106</c:v>
                </c:pt>
                <c:pt idx="27">
                  <c:v>115</c:v>
                </c:pt>
                <c:pt idx="28">
                  <c:v>119</c:v>
                </c:pt>
                <c:pt idx="29">
                  <c:v>121</c:v>
                </c:pt>
                <c:pt idx="30">
                  <c:v>134</c:v>
                </c:pt>
                <c:pt idx="31">
                  <c:v>138</c:v>
                </c:pt>
                <c:pt idx="32">
                  <c:v>145</c:v>
                </c:pt>
                <c:pt idx="33">
                  <c:v>155</c:v>
                </c:pt>
                <c:pt idx="34">
                  <c:v>166</c:v>
                </c:pt>
                <c:pt idx="35">
                  <c:v>173</c:v>
                </c:pt>
                <c:pt idx="36">
                  <c:v>176</c:v>
                </c:pt>
                <c:pt idx="37">
                  <c:v>190</c:v>
                </c:pt>
                <c:pt idx="38">
                  <c:v>203</c:v>
                </c:pt>
                <c:pt idx="39">
                  <c:v>222</c:v>
                </c:pt>
                <c:pt idx="40">
                  <c:v>238</c:v>
                </c:pt>
                <c:pt idx="41">
                  <c:v>256</c:v>
                </c:pt>
                <c:pt idx="42">
                  <c:v>273</c:v>
                </c:pt>
                <c:pt idx="43">
                  <c:v>296</c:v>
                </c:pt>
                <c:pt idx="44">
                  <c:v>312</c:v>
                </c:pt>
                <c:pt idx="45">
                  <c:v>324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606720"/>
        <c:axId val="36614528"/>
      </c:barChart>
      <c:catAx>
        <c:axId val="36606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 anchor="ctr" anchorCtr="1"/>
          <a:lstStyle/>
          <a:p>
            <a:pPr>
              <a:defRPr/>
            </a:pPr>
            <a:endParaRPr lang="fr-FR"/>
          </a:p>
        </c:txPr>
        <c:crossAx val="36614528"/>
        <c:crosses val="autoZero"/>
        <c:auto val="1"/>
        <c:lblAlgn val="ctr"/>
        <c:lblOffset val="100"/>
        <c:tickLblSkip val="1"/>
        <c:noMultiLvlLbl val="0"/>
      </c:catAx>
      <c:valAx>
        <c:axId val="36614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66067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/>
              <a:t>France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Lbls>
            <c:dLbl>
              <c:idx val="0"/>
              <c:layout>
                <c:manualLayout>
                  <c:x val="-0.15523634677542841"/>
                  <c:y val="4.54694160837970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293158829618134E-2"/>
                  <c:y val="-0.2306687973481908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2621639464262066"/>
                  <c:y val="-0.1094954353717145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Statut!$G$30:$G$36</c:f>
              <c:strCache>
                <c:ptCount val="7"/>
                <c:pt idx="0">
                  <c:v>Titulaire éducation nationale</c:v>
                </c:pt>
                <c:pt idx="1">
                  <c:v>Mis à disposition gouv. étranger</c:v>
                </c:pt>
                <c:pt idx="2">
                  <c:v>Contractuel financement association</c:v>
                </c:pt>
                <c:pt idx="3">
                  <c:v>Contractuel financement rectorat</c:v>
                </c:pt>
                <c:pt idx="4">
                  <c:v>Contractuel financement établissement</c:v>
                </c:pt>
                <c:pt idx="5">
                  <c:v>Autre</c:v>
                </c:pt>
                <c:pt idx="6">
                  <c:v>Financement mixte</c:v>
                </c:pt>
              </c:strCache>
            </c:strRef>
          </c:cat>
          <c:val>
            <c:numRef>
              <c:f>Statut!$H$30:$H$36</c:f>
              <c:numCache>
                <c:formatCode>0%</c:formatCode>
                <c:ptCount val="7"/>
                <c:pt idx="0">
                  <c:v>0.40337909186906018</c:v>
                </c:pt>
                <c:pt idx="1">
                  <c:v>0.22597676874340022</c:v>
                </c:pt>
                <c:pt idx="2">
                  <c:v>0.17317845828933473</c:v>
                </c:pt>
                <c:pt idx="3">
                  <c:v>9.9260823653643082E-2</c:v>
                </c:pt>
                <c:pt idx="4">
                  <c:v>6.0190073917634639E-2</c:v>
                </c:pt>
                <c:pt idx="5">
                  <c:v>2.0063357972544878E-2</c:v>
                </c:pt>
                <c:pt idx="6">
                  <c:v>1.7951425554382259E-2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fr-FR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prst="angle"/>
    </a:sp3d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aseline="0"/>
            </a:pPr>
            <a:r>
              <a:rPr lang="en-US" baseline="0" dirty="0" smtClean="0"/>
              <a:t>France </a:t>
            </a:r>
            <a:r>
              <a:rPr lang="en-US" baseline="0" dirty="0"/>
              <a:t>+ </a:t>
            </a:r>
            <a:r>
              <a:rPr lang="en-US" baseline="0" dirty="0" smtClean="0"/>
              <a:t>EFE</a:t>
            </a:r>
            <a:endParaRPr lang="en-US" baseline="0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'Eff-Répart'!$A$36</c:f>
              <c:strCache>
                <c:ptCount val="1"/>
                <c:pt idx="0">
                  <c:v>Répartition des effectifs par langue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Pt>
            <c:idx val="1"/>
            <c:bubble3D val="0"/>
            <c:spPr>
              <a:solidFill>
                <a:srgbClr val="9BBB59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2"/>
            <c:bubble3D val="0"/>
            <c:spPr>
              <a:solidFill>
                <a:srgbClr val="AD403D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0.1501722582972583"/>
                  <c:y val="5.440256734006734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2558549783549783"/>
                  <c:y val="-0.1870593434343434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4012653318903318"/>
                  <c:y val="-0.1192996632996632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3046239177489177"/>
                  <c:y val="1.837015993265993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txPr>
              <a:bodyPr/>
              <a:lstStyle/>
              <a:p>
                <a:pPr>
                  <a:defRPr sz="16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'Eff-Répart'!$B$35:$Q$35</c:f>
              <c:strCache>
                <c:ptCount val="16"/>
                <c:pt idx="0">
                  <c:v>Britannique</c:v>
                </c:pt>
                <c:pt idx="1">
                  <c:v>Arabe</c:v>
                </c:pt>
                <c:pt idx="2">
                  <c:v>Américain</c:v>
                </c:pt>
                <c:pt idx="3">
                  <c:v>Espagnol</c:v>
                </c:pt>
                <c:pt idx="4">
                  <c:v>Allemand</c:v>
                </c:pt>
                <c:pt idx="5">
                  <c:v>Chinois</c:v>
                </c:pt>
                <c:pt idx="6">
                  <c:v>Italien</c:v>
                </c:pt>
                <c:pt idx="7">
                  <c:v>Portugais</c:v>
                </c:pt>
                <c:pt idx="8">
                  <c:v>Polonais</c:v>
                </c:pt>
                <c:pt idx="9">
                  <c:v>Brésilien</c:v>
                </c:pt>
                <c:pt idx="10">
                  <c:v>Russe</c:v>
                </c:pt>
                <c:pt idx="11">
                  <c:v>Japonais</c:v>
                </c:pt>
                <c:pt idx="12">
                  <c:v>Suédois</c:v>
                </c:pt>
                <c:pt idx="13">
                  <c:v>Néerlandais</c:v>
                </c:pt>
                <c:pt idx="14">
                  <c:v>Danois</c:v>
                </c:pt>
                <c:pt idx="15">
                  <c:v>Norvégien</c:v>
                </c:pt>
              </c:strCache>
            </c:strRef>
          </c:cat>
          <c:val>
            <c:numRef>
              <c:f>'Eff-Répart'!$B$36:$Q$36</c:f>
              <c:numCache>
                <c:formatCode>0%</c:formatCode>
                <c:ptCount val="16"/>
                <c:pt idx="0">
                  <c:v>0.3</c:v>
                </c:pt>
                <c:pt idx="1">
                  <c:v>0.25</c:v>
                </c:pt>
                <c:pt idx="2">
                  <c:v>0.2</c:v>
                </c:pt>
                <c:pt idx="3">
                  <c:v>7.0000000000000007E-2</c:v>
                </c:pt>
                <c:pt idx="4">
                  <c:v>0.04</c:v>
                </c:pt>
                <c:pt idx="5">
                  <c:v>0.04</c:v>
                </c:pt>
                <c:pt idx="6">
                  <c:v>0.04</c:v>
                </c:pt>
                <c:pt idx="7">
                  <c:v>0.02</c:v>
                </c:pt>
                <c:pt idx="8" formatCode="0.0%">
                  <c:v>1.2E-2</c:v>
                </c:pt>
                <c:pt idx="9" formatCode="0.0%">
                  <c:v>8.0000000000000002E-3</c:v>
                </c:pt>
                <c:pt idx="10" formatCode="0.0%">
                  <c:v>7.0000000000000001E-3</c:v>
                </c:pt>
                <c:pt idx="11" formatCode="0.0%">
                  <c:v>6.0000000000000001E-3</c:v>
                </c:pt>
                <c:pt idx="12" formatCode="0.0%">
                  <c:v>5.0000000000000001E-3</c:v>
                </c:pt>
                <c:pt idx="13" formatCode="0.0%">
                  <c:v>3.0000000000000001E-3</c:v>
                </c:pt>
                <c:pt idx="14" formatCode="0.0%">
                  <c:v>1E-3</c:v>
                </c:pt>
                <c:pt idx="15" formatCode="0.0%">
                  <c:v>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scene3d>
          <a:camera prst="orthographicFront"/>
          <a:lightRig rig="threePt" dir="t"/>
        </a:scene3d>
        <a:sp3d>
          <a:bevelT prst="angle"/>
        </a:sp3d>
      </c:spPr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France</a:t>
            </a:r>
            <a:endParaRPr lang="fr-FR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'Eff-Répart'!$A$53</c:f>
              <c:strCache>
                <c:ptCount val="1"/>
                <c:pt idx="0">
                  <c:v>Répartition des effectifs par langue (France)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Pt>
            <c:idx val="1"/>
            <c:bubble3D val="0"/>
            <c:spPr>
              <a:solidFill>
                <a:srgbClr val="C0504D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2"/>
            <c:bubble3D val="0"/>
            <c:spPr>
              <a:solidFill>
                <a:srgbClr val="8064A2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3"/>
            <c:bubble3D val="0"/>
            <c:spPr>
              <a:solidFill>
                <a:srgbClr val="4BACC6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5"/>
            <c:bubble3D val="0"/>
            <c:spPr>
              <a:solidFill>
                <a:srgbClr val="C97111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Lbls>
            <c:dLbl>
              <c:idx val="0"/>
              <c:layout>
                <c:manualLayout>
                  <c:x val="-0.18586630897779483"/>
                  <c:y val="3.795161975414558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6893463496611791E-2"/>
                  <c:y val="-0.200195977004243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3843444310247033"/>
                  <c:y val="-0.1126306338131826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2813040095266745"/>
                  <c:y val="1.102580924624552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0482018438015425"/>
                  <c:y val="1.59679203307217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txPr>
              <a:bodyPr/>
              <a:lstStyle/>
              <a:p>
                <a:pPr>
                  <a:defRPr sz="16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'Eff-Répart'!$B$52:$Q$52</c:f>
              <c:strCache>
                <c:ptCount val="16"/>
                <c:pt idx="0">
                  <c:v>Britannique</c:v>
                </c:pt>
                <c:pt idx="1">
                  <c:v>Américain</c:v>
                </c:pt>
                <c:pt idx="2">
                  <c:v>Espagnol</c:v>
                </c:pt>
                <c:pt idx="3">
                  <c:v>Allemand</c:v>
                </c:pt>
                <c:pt idx="4">
                  <c:v>Italien</c:v>
                </c:pt>
                <c:pt idx="5">
                  <c:v>Chinois</c:v>
                </c:pt>
                <c:pt idx="6">
                  <c:v>Arabe</c:v>
                </c:pt>
                <c:pt idx="7">
                  <c:v>Portugais</c:v>
                </c:pt>
                <c:pt idx="8">
                  <c:v>Polonais</c:v>
                </c:pt>
                <c:pt idx="9">
                  <c:v>Russe</c:v>
                </c:pt>
                <c:pt idx="10">
                  <c:v>Japonais</c:v>
                </c:pt>
                <c:pt idx="11">
                  <c:v>Brésilien</c:v>
                </c:pt>
                <c:pt idx="12">
                  <c:v>Néerlandais</c:v>
                </c:pt>
                <c:pt idx="13">
                  <c:v>Suédois</c:v>
                </c:pt>
                <c:pt idx="14">
                  <c:v>Danois</c:v>
                </c:pt>
                <c:pt idx="15">
                  <c:v>Norvégien</c:v>
                </c:pt>
              </c:strCache>
            </c:strRef>
          </c:cat>
          <c:val>
            <c:numRef>
              <c:f>'Eff-Répart'!$B$53:$Q$53</c:f>
              <c:numCache>
                <c:formatCode>0%</c:formatCode>
                <c:ptCount val="16"/>
                <c:pt idx="0">
                  <c:v>0.38639048261896725</c:v>
                </c:pt>
                <c:pt idx="1">
                  <c:v>0.2313955450556868</c:v>
                </c:pt>
                <c:pt idx="2">
                  <c:v>0.10205028687141411</c:v>
                </c:pt>
                <c:pt idx="3">
                  <c:v>6.3744515693553827E-2</c:v>
                </c:pt>
                <c:pt idx="4">
                  <c:v>5.581336483293959E-2</c:v>
                </c:pt>
                <c:pt idx="5">
                  <c:v>5.1889976375295306E-2</c:v>
                </c:pt>
                <c:pt idx="6">
                  <c:v>2.8391832602092475E-2</c:v>
                </c:pt>
                <c:pt idx="7">
                  <c:v>2.7843401957475533E-2</c:v>
                </c:pt>
                <c:pt idx="8">
                  <c:v>1.8646641916976039E-2</c:v>
                </c:pt>
                <c:pt idx="9" formatCode="0.0%">
                  <c:v>8.3952075599055005E-3</c:v>
                </c:pt>
                <c:pt idx="10" formatCode="0.0%">
                  <c:v>7.8467769152885582E-3</c:v>
                </c:pt>
                <c:pt idx="11" formatCode="0.0%">
                  <c:v>7.045224434694566E-3</c:v>
                </c:pt>
                <c:pt idx="12" formatCode="0.0%">
                  <c:v>3.8390145123185959E-3</c:v>
                </c:pt>
                <c:pt idx="13" formatCode="0.0%">
                  <c:v>3.6702666216672291E-3</c:v>
                </c:pt>
                <c:pt idx="14" formatCode="0.0%">
                  <c:v>1.5187310158623017E-3</c:v>
                </c:pt>
                <c:pt idx="15" formatCode="0.0%">
                  <c:v>1.5187310158623017E-3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EFE</a:t>
            </a:r>
            <a:endParaRPr lang="fr-FR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'Eff-Répart'!$A$65</c:f>
              <c:strCache>
                <c:ptCount val="1"/>
                <c:pt idx="0">
                  <c:v>Répartition des effectifs par langue (EFE)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Pt>
            <c:idx val="0"/>
            <c:bubble3D val="0"/>
            <c:spPr>
              <a:solidFill>
                <a:srgbClr val="85A644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1"/>
            <c:bubble3D val="0"/>
            <c:spPr>
              <a:solidFill>
                <a:srgbClr val="376092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2"/>
            <c:bubble3D val="0"/>
            <c:spPr>
              <a:solidFill>
                <a:srgbClr val="AD403D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Lbls>
            <c:dLbl>
              <c:idx val="0"/>
              <c:layout>
                <c:manualLayout>
                  <c:x val="-0.22252764956104626"/>
                  <c:y val="-0.1415033911662940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3611035232031321"/>
                  <c:y val="-6.620860394451337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2020666428636893"/>
                  <c:y val="5.89506399576322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sz="16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'Eff-Répart'!$B$64:$K$64</c:f>
              <c:strCache>
                <c:ptCount val="10"/>
                <c:pt idx="0">
                  <c:v>Arabe</c:v>
                </c:pt>
                <c:pt idx="1">
                  <c:v>Britannique</c:v>
                </c:pt>
                <c:pt idx="2">
                  <c:v>Américain</c:v>
                </c:pt>
                <c:pt idx="3">
                  <c:v>Allemand</c:v>
                </c:pt>
                <c:pt idx="4">
                  <c:v>Chinois</c:v>
                </c:pt>
                <c:pt idx="5">
                  <c:v>Brésilien</c:v>
                </c:pt>
                <c:pt idx="6">
                  <c:v>Suédois</c:v>
                </c:pt>
                <c:pt idx="7">
                  <c:v>Russe</c:v>
                </c:pt>
                <c:pt idx="8">
                  <c:v>Japonais</c:v>
                </c:pt>
                <c:pt idx="9">
                  <c:v>Portugais</c:v>
                </c:pt>
              </c:strCache>
            </c:strRef>
          </c:cat>
          <c:val>
            <c:numRef>
              <c:f>'Eff-Répart'!$B$65:$K$65</c:f>
              <c:numCache>
                <c:formatCode>0%</c:formatCode>
                <c:ptCount val="10"/>
                <c:pt idx="0">
                  <c:v>0.66603639801465375</c:v>
                </c:pt>
                <c:pt idx="1">
                  <c:v>0.15024028992357993</c:v>
                </c:pt>
                <c:pt idx="2">
                  <c:v>0.1270779169621051</c:v>
                </c:pt>
                <c:pt idx="3">
                  <c:v>1.9301977467895689E-2</c:v>
                </c:pt>
                <c:pt idx="4" formatCode="0.0%">
                  <c:v>1.1581186480737414E-2</c:v>
                </c:pt>
                <c:pt idx="5">
                  <c:v>1.0241865595209959E-2</c:v>
                </c:pt>
                <c:pt idx="6" formatCode="0.0%">
                  <c:v>8.1147088946663514E-3</c:v>
                </c:pt>
                <c:pt idx="7" formatCode="0.0%">
                  <c:v>4.8057984715985189E-3</c:v>
                </c:pt>
                <c:pt idx="8" formatCode="0.0%">
                  <c:v>2.363507445048452E-3</c:v>
                </c:pt>
                <c:pt idx="9" formatCode="0.0%">
                  <c:v>2.363507445048452E-4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prst="angle"/>
    </a:sp3d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EFE</a:t>
            </a:r>
            <a:r>
              <a:rPr lang="fr-FR" dirty="0"/>
              <a:t>, hors SI </a:t>
            </a:r>
            <a:r>
              <a:rPr lang="fr-FR" dirty="0" smtClean="0"/>
              <a:t>arabes</a:t>
            </a:r>
            <a:endParaRPr lang="fr-FR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'Eff-Répart'!$A$73</c:f>
              <c:strCache>
                <c:ptCount val="1"/>
                <c:pt idx="0">
                  <c:v>Répartition des effectifs par langue (EFE, hors SI arabes)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Pt>
            <c:idx val="0"/>
            <c:bubble3D val="0"/>
            <c:spPr>
              <a:solidFill>
                <a:srgbClr val="376092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2"/>
            <c:bubble3D val="0"/>
            <c:spPr>
              <a:solidFill>
                <a:srgbClr val="6D5383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Pt>
            <c:idx val="5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</c:dPt>
          <c:dLbls>
            <c:dLbl>
              <c:idx val="0"/>
              <c:layout>
                <c:manualLayout>
                  <c:x val="-0.19103028423416438"/>
                  <c:y val="4.143919510061242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0667631535117192"/>
                  <c:y val="-0.1731918926800816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sz="16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'Eff-Répart'!$B$72:$J$72</c:f>
              <c:strCache>
                <c:ptCount val="9"/>
                <c:pt idx="0">
                  <c:v>Britannique</c:v>
                </c:pt>
                <c:pt idx="1">
                  <c:v>Américain</c:v>
                </c:pt>
                <c:pt idx="2">
                  <c:v>Allemand</c:v>
                </c:pt>
                <c:pt idx="3">
                  <c:v>Chinois</c:v>
                </c:pt>
                <c:pt idx="4">
                  <c:v>Brésilien</c:v>
                </c:pt>
                <c:pt idx="5">
                  <c:v>Suédois</c:v>
                </c:pt>
                <c:pt idx="6">
                  <c:v>Russe</c:v>
                </c:pt>
                <c:pt idx="7">
                  <c:v>Japonais</c:v>
                </c:pt>
                <c:pt idx="8">
                  <c:v>Portugais</c:v>
                </c:pt>
              </c:strCache>
            </c:strRef>
          </c:cat>
          <c:val>
            <c:numRef>
              <c:f>'Eff-Répart'!$B$73:$J$73</c:f>
              <c:numCache>
                <c:formatCode>0%</c:formatCode>
                <c:ptCount val="9"/>
                <c:pt idx="0">
                  <c:v>0.15024028992357993</c:v>
                </c:pt>
                <c:pt idx="1">
                  <c:v>0.1270779169621051</c:v>
                </c:pt>
                <c:pt idx="2">
                  <c:v>1.9301977467895689E-2</c:v>
                </c:pt>
                <c:pt idx="3" formatCode="0.0%">
                  <c:v>1.1581186480737414E-2</c:v>
                </c:pt>
                <c:pt idx="4">
                  <c:v>1.0241865595209959E-2</c:v>
                </c:pt>
                <c:pt idx="5" formatCode="0.0%">
                  <c:v>8.1147088946663514E-3</c:v>
                </c:pt>
                <c:pt idx="6" formatCode="0.0%">
                  <c:v>4.8057984715985189E-3</c:v>
                </c:pt>
                <c:pt idx="7" formatCode="0.0%">
                  <c:v>2.363507445048452E-3</c:v>
                </c:pt>
                <c:pt idx="8" formatCode="0.0%">
                  <c:v>2.363507445048452E-4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aseline="0"/>
            </a:pPr>
            <a:r>
              <a:rPr lang="fr-FR" sz="1800" baseline="0" dirty="0" smtClean="0"/>
              <a:t>France + EFE (y compris Maroc)</a:t>
            </a:r>
            <a:endParaRPr lang="fr-FR" sz="1800" baseline="0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Lbls>
            <c:dLbl>
              <c:idx val="0"/>
              <c:layout>
                <c:manualLayout>
                  <c:x val="-0.13049518151060924"/>
                  <c:y val="3.626291113934282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7545943320826405E-3"/>
                  <c:y val="-0.2267722262136213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358298332763066"/>
                  <c:y val="4.657217936447213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'Eff-Profil'!$O$130:$Q$130</c:f>
              <c:strCache>
                <c:ptCount val="3"/>
                <c:pt idx="0">
                  <c:v>Élèves français sans lien spécifique avec la langue de la section</c:v>
                </c:pt>
                <c:pt idx="1">
                  <c:v>Élèves français avec lien spécifique avec la langue de la section</c:v>
                </c:pt>
                <c:pt idx="2">
                  <c:v>Élèves étrangers</c:v>
                </c:pt>
              </c:strCache>
            </c:strRef>
          </c:cat>
          <c:val>
            <c:numRef>
              <c:f>'Eff-Profil'!$O$131:$Q$131</c:f>
              <c:numCache>
                <c:formatCode>0%</c:formatCode>
                <c:ptCount val="3"/>
                <c:pt idx="0">
                  <c:v>0.32060334642965077</c:v>
                </c:pt>
                <c:pt idx="1">
                  <c:v>0.35673269774981453</c:v>
                </c:pt>
                <c:pt idx="2">
                  <c:v>0.32266395582053464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0"/>
        <c:txPr>
          <a:bodyPr/>
          <a:lstStyle/>
          <a:p>
            <a:pPr>
              <a:defRPr sz="1400" baseline="0"/>
            </a:pPr>
            <a:endParaRPr lang="fr-FR"/>
          </a:p>
        </c:txPr>
      </c:legendEntry>
      <c:legendEntry>
        <c:idx val="1"/>
        <c:txPr>
          <a:bodyPr/>
          <a:lstStyle/>
          <a:p>
            <a:pPr>
              <a:defRPr sz="1400" baseline="0"/>
            </a:pPr>
            <a:endParaRPr lang="fr-FR"/>
          </a:p>
        </c:txPr>
      </c:legendEntry>
      <c:legendEntry>
        <c:idx val="2"/>
        <c:txPr>
          <a:bodyPr/>
          <a:lstStyle/>
          <a:p>
            <a:pPr>
              <a:defRPr sz="1400" baseline="0"/>
            </a:pPr>
            <a:endParaRPr lang="fr-FR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/>
              <a:t>France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'Eff-Profil'!$A$58:$A$60</c:f>
              <c:strCache>
                <c:ptCount val="3"/>
                <c:pt idx="0">
                  <c:v>Élèves français sans lien spécifique avec la langue de la section</c:v>
                </c:pt>
                <c:pt idx="1">
                  <c:v>Élèves  français avec lien spécifique avec la langue de la section</c:v>
                </c:pt>
                <c:pt idx="2">
                  <c:v>Élèves étrangers</c:v>
                </c:pt>
              </c:strCache>
            </c:strRef>
          </c:cat>
          <c:val>
            <c:numRef>
              <c:f>'Eff-Profil'!$C$58:$C$60</c:f>
              <c:numCache>
                <c:formatCode>0%</c:formatCode>
                <c:ptCount val="3"/>
                <c:pt idx="0">
                  <c:v>0.41309483631454608</c:v>
                </c:pt>
                <c:pt idx="1">
                  <c:v>0.43902644788459105</c:v>
                </c:pt>
                <c:pt idx="2">
                  <c:v>0.14782315221059736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/>
              <a:t>EFE hors</a:t>
            </a:r>
            <a:r>
              <a:rPr lang="fr-FR" baseline="0"/>
              <a:t> Maroc</a:t>
            </a:r>
            <a:endParaRPr lang="fr-FR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'Eff-Profil'!$A$58:$A$60</c:f>
              <c:strCache>
                <c:ptCount val="3"/>
                <c:pt idx="0">
                  <c:v>Élèves français sans lien spécifique avec la langue de la section</c:v>
                </c:pt>
                <c:pt idx="1">
                  <c:v>Élèves  français avec lien spécifique avec la langue de la section</c:v>
                </c:pt>
                <c:pt idx="2">
                  <c:v>Élèves étrangers</c:v>
                </c:pt>
              </c:strCache>
            </c:strRef>
          </c:cat>
          <c:val>
            <c:numRef>
              <c:f>'Eff-Profil'!$E$58:$E$60</c:f>
              <c:numCache>
                <c:formatCode>0%</c:formatCode>
                <c:ptCount val="3"/>
                <c:pt idx="0">
                  <c:v>0.29458631256384066</c:v>
                </c:pt>
                <c:pt idx="1">
                  <c:v>0.41164453524004085</c:v>
                </c:pt>
                <c:pt idx="2">
                  <c:v>0.29376915219611849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sz="1800" dirty="0" smtClean="0"/>
              <a:t>France</a:t>
            </a:r>
            <a:r>
              <a:rPr lang="fr-FR" sz="1800" baseline="0" dirty="0" smtClean="0"/>
              <a:t> </a:t>
            </a:r>
            <a:r>
              <a:rPr lang="fr-FR" sz="1800" baseline="0" dirty="0"/>
              <a:t>+ EFE</a:t>
            </a:r>
            <a:endParaRPr lang="fr-FR" sz="1800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dLbls>
            <c:txPr>
              <a:bodyPr/>
              <a:lstStyle/>
              <a:p>
                <a:pPr>
                  <a:defRPr sz="16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Statut!$M$8:$M$14</c:f>
              <c:strCache>
                <c:ptCount val="7"/>
                <c:pt idx="0">
                  <c:v>Titulaire éducation nationale</c:v>
                </c:pt>
                <c:pt idx="1">
                  <c:v>Mis à disposition gouv. étranger</c:v>
                </c:pt>
                <c:pt idx="2">
                  <c:v>Contractuel financement établissement</c:v>
                </c:pt>
                <c:pt idx="3">
                  <c:v>Contractuel financement association</c:v>
                </c:pt>
                <c:pt idx="4">
                  <c:v>Contractuel financement rectorat</c:v>
                </c:pt>
                <c:pt idx="5">
                  <c:v>Autre</c:v>
                </c:pt>
                <c:pt idx="6">
                  <c:v>Financement mixte</c:v>
                </c:pt>
              </c:strCache>
            </c:strRef>
          </c:cat>
          <c:val>
            <c:numRef>
              <c:f>Statut!$N$8:$N$14</c:f>
              <c:numCache>
                <c:formatCode>0%</c:formatCode>
                <c:ptCount val="7"/>
                <c:pt idx="0">
                  <c:v>0.35984848484848486</c:v>
                </c:pt>
                <c:pt idx="1">
                  <c:v>0.22348484848484848</c:v>
                </c:pt>
                <c:pt idx="2">
                  <c:v>0.18181818181818182</c:v>
                </c:pt>
                <c:pt idx="3">
                  <c:v>0.12424242424242424</c:v>
                </c:pt>
                <c:pt idx="4">
                  <c:v>7.1212121212121213E-2</c:v>
                </c:pt>
                <c:pt idx="5">
                  <c:v>2.6515151515151516E-2</c:v>
                </c:pt>
                <c:pt idx="6">
                  <c:v>1.2878787878787878E-2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9186E-EAA7-3A42-AFD2-CC349621202A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15B8-4CE2-F247-96EE-D0C173663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1493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EF2D4-44B9-F34D-AC77-36ED78FDDA30}" type="datetimeFigureOut">
              <a:rPr lang="fr-FR" smtClean="0"/>
              <a:t>12/10/2017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7BDEA-8EA0-FE4F-8E67-406CE035A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7604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943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0" baseline="0" dirty="0" smtClean="0"/>
              <a:t>Pb : biaisé par les </a:t>
            </a:r>
            <a:r>
              <a:rPr lang="fr-FR" b="0" baseline="0" dirty="0" err="1" smtClean="0"/>
              <a:t>nbreux</a:t>
            </a:r>
            <a:r>
              <a:rPr lang="fr-FR" b="0" baseline="0" dirty="0" smtClean="0"/>
              <a:t> élèves marocains au </a:t>
            </a:r>
            <a:r>
              <a:rPr lang="fr-FR" b="0" baseline="0" dirty="0" err="1" smtClean="0"/>
              <a:t>maroc</a:t>
            </a:r>
            <a:endParaRPr lang="fr-FR" b="0" baseline="0" dirty="0" smtClean="0"/>
          </a:p>
          <a:p>
            <a:r>
              <a:rPr lang="fr-FR" b="1" baseline="0" dirty="0" smtClean="0"/>
              <a:t>DEVENIR </a:t>
            </a:r>
            <a:r>
              <a:rPr lang="fr-FR" b="1" baseline="0" dirty="0" smtClean="0"/>
              <a:t>POST-BAC : 15-20% études en France ; 35-39% </a:t>
            </a:r>
            <a:r>
              <a:rPr lang="fr-FR" b="1" baseline="0" dirty="0" err="1" smtClean="0"/>
              <a:t>étds</a:t>
            </a:r>
            <a:r>
              <a:rPr lang="fr-FR" b="1" baseline="0" dirty="0" smtClean="0"/>
              <a:t> sup à l’étranger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baseline="0" dirty="0" smtClean="0"/>
              <a:t>DEVENIR </a:t>
            </a:r>
            <a:r>
              <a:rPr lang="fr-FR" b="1" baseline="0" dirty="0" smtClean="0"/>
              <a:t>POST-BAC : 15-20% études en France ; 35-39% </a:t>
            </a:r>
            <a:r>
              <a:rPr lang="fr-FR" b="1" baseline="0" dirty="0" err="1" smtClean="0"/>
              <a:t>étds</a:t>
            </a:r>
            <a:r>
              <a:rPr lang="fr-FR" b="1" baseline="0" dirty="0" smtClean="0"/>
              <a:t> sup à l’étranger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Pratiques</a:t>
            </a:r>
            <a:r>
              <a:rPr lang="fr-FR" baseline="0" dirty="0" smtClean="0"/>
              <a:t> très variées par rapport à la réglementation (plus encore en France qu’en EFE)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Pratiques</a:t>
            </a:r>
            <a:r>
              <a:rPr lang="fr-FR" baseline="0" dirty="0" smtClean="0"/>
              <a:t> très variées &gt; toutes réglementaires</a:t>
            </a:r>
          </a:p>
          <a:p>
            <a:r>
              <a:rPr lang="fr-FR" baseline="0" dirty="0" smtClean="0"/>
              <a:t>Dilemme : égalité des chances devant l’examen / autonomie des établissements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Pratiques</a:t>
            </a:r>
            <a:r>
              <a:rPr lang="fr-FR" baseline="0" dirty="0" smtClean="0"/>
              <a:t> très variées par rapport à la réglementation (plus encore en France qu’en EFE)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Toutes SI : 	36% Titulaires</a:t>
            </a:r>
          </a:p>
          <a:p>
            <a:r>
              <a:rPr lang="fr-FR" dirty="0" smtClean="0"/>
              <a:t>		22% </a:t>
            </a:r>
            <a:r>
              <a:rPr lang="fr-FR" dirty="0" err="1" smtClean="0"/>
              <a:t>Màd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Toutes SI : 	36% Titulaires</a:t>
            </a:r>
          </a:p>
          <a:p>
            <a:r>
              <a:rPr lang="fr-FR" dirty="0" smtClean="0"/>
              <a:t>		22% </a:t>
            </a:r>
            <a:r>
              <a:rPr lang="fr-FR" dirty="0" err="1" smtClean="0"/>
              <a:t>Màd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Pratiques</a:t>
            </a:r>
            <a:r>
              <a:rPr lang="fr-FR" baseline="0" dirty="0" smtClean="0"/>
              <a:t> très variées par rapport à la réglementation (plus encore en France qu’en EFE)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35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On</a:t>
            </a:r>
            <a:r>
              <a:rPr lang="fr-FR" baseline="0" dirty="0" smtClean="0"/>
              <a:t> a dépassé pour la première fois le cap de 500</a:t>
            </a:r>
          </a:p>
          <a:p>
            <a:r>
              <a:rPr lang="fr-FR" baseline="0" dirty="0" smtClean="0"/>
              <a:t>Très forte demande en SI </a:t>
            </a:r>
            <a:r>
              <a:rPr lang="fr-FR" baseline="0" dirty="0" err="1" smtClean="0"/>
              <a:t>anglo</a:t>
            </a:r>
            <a:r>
              <a:rPr lang="fr-FR" baseline="0" dirty="0" smtClean="0"/>
              <a:t>, surtout à l’étranger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À l’étranger : essentiellement SI </a:t>
            </a:r>
            <a:r>
              <a:rPr lang="fr-FR" dirty="0" err="1" smtClean="0"/>
              <a:t>anglo</a:t>
            </a:r>
            <a:r>
              <a:rPr lang="fr-FR" dirty="0" smtClean="0"/>
              <a:t> &gt; pays</a:t>
            </a:r>
            <a:r>
              <a:rPr lang="fr-FR" baseline="0" dirty="0" smtClean="0"/>
              <a:t> du Commonwealth &gt; </a:t>
            </a:r>
            <a:r>
              <a:rPr lang="fr-FR" baseline="0" dirty="0" err="1" smtClean="0"/>
              <a:t>Birt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smtClean="0"/>
              <a:t>Pays non anglophones &gt; US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En France : SI qui suivent ou précèdent des SI existantes</a:t>
            </a:r>
            <a:endParaRPr lang="fr-FR" dirty="0" smtClean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fr-FR" dirty="0" smtClean="0"/>
              <a:t>Très</a:t>
            </a:r>
            <a:r>
              <a:rPr lang="fr-FR" baseline="0" dirty="0" smtClean="0"/>
              <a:t> peu à l’étranger &gt; suisse SI </a:t>
            </a:r>
            <a:r>
              <a:rPr lang="fr-FR" baseline="0" dirty="0" err="1" smtClean="0"/>
              <a:t>allde</a:t>
            </a:r>
            <a:endParaRPr lang="fr-FR" baseline="0" dirty="0" smtClean="0"/>
          </a:p>
          <a:p>
            <a:pPr marL="0" indent="0">
              <a:buFontTx/>
              <a:buNone/>
            </a:pPr>
            <a:r>
              <a:rPr lang="fr-FR" baseline="0" dirty="0" smtClean="0"/>
              <a:t>Premières ouvertures de SI coréennes</a:t>
            </a:r>
          </a:p>
          <a:p>
            <a:pPr marL="0" indent="0">
              <a:buFontTx/>
              <a:buNone/>
            </a:pPr>
            <a:r>
              <a:rPr lang="fr-FR" baseline="0" dirty="0" smtClean="0"/>
              <a:t>En Fr : plutôt des MP ou des DP + projets d </a:t>
            </a:r>
            <a:r>
              <a:rPr lang="fr-FR" baseline="0" dirty="0" err="1" smtClean="0"/>
              <a:t>elycée</a:t>
            </a:r>
            <a:r>
              <a:rPr lang="fr-FR" baseline="0" dirty="0" smtClean="0"/>
              <a:t> internationaux, accalmie donc.</a:t>
            </a:r>
          </a:p>
          <a:p>
            <a:pPr marL="0" indent="0">
              <a:buFontTx/>
              <a:buNone/>
            </a:pPr>
            <a:r>
              <a:rPr lang="fr-FR" baseline="0" dirty="0" smtClean="0"/>
              <a:t>SI du projet de Courbevoie (prévus aussi : </a:t>
            </a:r>
            <a:r>
              <a:rPr lang="fr-FR" baseline="0" dirty="0" err="1" smtClean="0"/>
              <a:t>brit</a:t>
            </a:r>
            <a:r>
              <a:rPr lang="fr-FR" baseline="0" dirty="0" smtClean="0"/>
              <a:t> et US)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Depuis 2006, accélération (3x plus</a:t>
            </a:r>
            <a:r>
              <a:rPr lang="fr-FR" baseline="0" dirty="0" smtClean="0"/>
              <a:t> vite) &gt; en rouge à chaque fois qu’on passe un palier de 50 sections</a:t>
            </a:r>
          </a:p>
          <a:p>
            <a:r>
              <a:rPr lang="fr-FR" baseline="0" dirty="0" smtClean="0"/>
              <a:t>Critères qualité à maintenir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plus long</a:t>
            </a:r>
            <a:r>
              <a:rPr lang="fr-FR" baseline="0" dirty="0" smtClean="0"/>
              <a:t> terme &gt; voir si </a:t>
            </a:r>
            <a:r>
              <a:rPr lang="fr-FR" baseline="0" dirty="0" err="1" smtClean="0"/>
              <a:t>SI</a:t>
            </a:r>
            <a:r>
              <a:rPr lang="fr-FR" baseline="0" dirty="0" smtClean="0"/>
              <a:t> US ou </a:t>
            </a:r>
            <a:r>
              <a:rPr lang="fr-FR" baseline="0" dirty="0" err="1" smtClean="0"/>
              <a:t>Brit</a:t>
            </a:r>
            <a:endParaRPr lang="fr-FR" baseline="0" dirty="0" smtClean="0"/>
          </a:p>
          <a:p>
            <a:r>
              <a:rPr lang="fr-FR" baseline="0" dirty="0" smtClean="0"/>
              <a:t>Noisy : agrandissement du lycée et e la SI US</a:t>
            </a:r>
            <a:endParaRPr lang="fr-FR" dirty="0" smtClean="0"/>
          </a:p>
          <a:p>
            <a:r>
              <a:rPr lang="fr-FR" dirty="0" smtClean="0"/>
              <a:t>GPJ développera &gt; attractivité du territoire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aseline="0" dirty="0" smtClean="0"/>
              <a:t>36 400 élèves </a:t>
            </a:r>
            <a:r>
              <a:rPr lang="fr-FR" baseline="0" dirty="0" err="1" smtClean="0"/>
              <a:t>ds</a:t>
            </a:r>
            <a:r>
              <a:rPr lang="fr-FR" baseline="0" dirty="0" smtClean="0"/>
              <a:t> le second degré</a:t>
            </a:r>
          </a:p>
          <a:p>
            <a:r>
              <a:rPr lang="fr-FR" baseline="0" dirty="0" smtClean="0"/>
              <a:t>Pour la première fois on a les effectifs EFE : près de 13 000 (dont près de 8500 en arabe &gt; franco-marocain)</a:t>
            </a:r>
          </a:p>
          <a:p>
            <a:r>
              <a:rPr lang="fr-FR" baseline="0" dirty="0" smtClean="0"/>
              <a:t>35% en EFE (dont 66% sont en SI arabe). Sans les SI arabes, 12 % des effectifs sont EFE</a:t>
            </a:r>
          </a:p>
          <a:p>
            <a:endParaRPr lang="fr-FR" baseline="0" dirty="0" smtClean="0"/>
          </a:p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aseline="0" dirty="0" smtClean="0"/>
              <a:t>8500 élèves en arabe en EFE</a:t>
            </a:r>
          </a:p>
          <a:p>
            <a:endParaRPr lang="fr-FR" baseline="0" dirty="0" smtClean="0"/>
          </a:p>
          <a:p>
            <a:r>
              <a:rPr lang="fr-FR" baseline="0" dirty="0" smtClean="0"/>
              <a:t>36 400 élèves </a:t>
            </a:r>
            <a:r>
              <a:rPr lang="fr-FR" baseline="0" dirty="0" err="1" smtClean="0"/>
              <a:t>ds</a:t>
            </a:r>
            <a:r>
              <a:rPr lang="fr-FR" baseline="0" dirty="0" smtClean="0"/>
              <a:t> le second degré</a:t>
            </a:r>
          </a:p>
          <a:p>
            <a:r>
              <a:rPr lang="fr-FR" baseline="0" dirty="0" smtClean="0"/>
              <a:t>Effectifs EFE : près de 13 000 (dont près de 8500 en arabe &gt; franco-marocain)</a:t>
            </a:r>
          </a:p>
          <a:p>
            <a:r>
              <a:rPr lang="fr-FR" baseline="0" dirty="0" smtClean="0"/>
              <a:t>35% en EFE (dont 66% sont en SI arabe). Sans les SI arabes, 12 % des effectifs sont EFE</a:t>
            </a:r>
          </a:p>
          <a:p>
            <a:endParaRPr lang="fr-FR" baseline="0" dirty="0" smtClean="0"/>
          </a:p>
          <a:p>
            <a:endParaRPr lang="fr-FR" baseline="0" dirty="0" smtClean="0"/>
          </a:p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5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804863" y="1471083"/>
            <a:ext cx="7881937" cy="4598988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627063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A0D57"/>
              </a:buClr>
              <a:buSzTx/>
              <a:buFont typeface="Arial Italic"/>
              <a:buChar char="■"/>
              <a:tabLst/>
              <a:defRPr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A0D57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979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e de contenu avec texte et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05400" y="1476296"/>
            <a:ext cx="7881400" cy="4525963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627063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A0D57"/>
              </a:buClr>
              <a:buSzTx/>
              <a:buFont typeface="Arial Italic"/>
              <a:buChar char="■"/>
              <a:tabLst/>
              <a:defRPr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A0D57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53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804863" y="1469378"/>
            <a:ext cx="7881937" cy="4397375"/>
          </a:xfrm>
        </p:spPr>
        <p:txBody>
          <a:bodyPr/>
          <a:lstStyle>
            <a:lvl1pPr>
              <a:buClr>
                <a:srgbClr val="DA0D57"/>
              </a:buCl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fr-FR" dirty="0" smtClean="0"/>
              <a:t> Cliquez pour modifier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717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8773" y="69692"/>
            <a:ext cx="8004162" cy="828574"/>
          </a:xfrm>
        </p:spPr>
        <p:txBody>
          <a:bodyPr anchor="b">
            <a:normAutofit/>
          </a:bodyPr>
          <a:lstStyle>
            <a:lvl1pPr algn="l">
              <a:defRPr sz="3000" b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677333" y="1494531"/>
            <a:ext cx="7923066" cy="32330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7333" y="5367338"/>
            <a:ext cx="79230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92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présentation ou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609" y="976320"/>
            <a:ext cx="7894637" cy="2433895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90609" y="3472208"/>
            <a:ext cx="759619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DA0D5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67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de fin -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097486" y="3283200"/>
            <a:ext cx="5897726" cy="2108160"/>
          </a:xfrm>
        </p:spPr>
        <p:txBody>
          <a:bodyPr anchor="t" anchorCtr="0">
            <a:normAutofit/>
          </a:bodyPr>
          <a:lstStyle>
            <a:lvl1pPr>
              <a:defRPr sz="1500" baseline="0"/>
            </a:lvl1pPr>
          </a:lstStyle>
          <a:p>
            <a:r>
              <a:rPr lang="fr-FR" dirty="0" smtClean="0"/>
              <a:t>Contacts :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072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9851" y="6390910"/>
            <a:ext cx="351529" cy="365125"/>
          </a:xfrm>
        </p:spPr>
        <p:txBody>
          <a:bodyPr/>
          <a:lstStyle/>
          <a:p>
            <a:fld id="{C6B7B3CB-E3BA-F74C-AB76-86EFC5843CD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095375" y="4121150"/>
            <a:ext cx="7505700" cy="1814513"/>
          </a:xfrm>
        </p:spPr>
        <p:txBody>
          <a:bodyPr>
            <a:normAutofit/>
          </a:bodyPr>
          <a:lstStyle>
            <a:lvl1pPr>
              <a:defRPr sz="1500"/>
            </a:lvl1pPr>
            <a:lvl2pPr marL="457200" indent="-457200">
              <a:buNone/>
              <a:defRPr sz="1500"/>
            </a:lvl2pPr>
            <a:lvl3pPr marL="457200" indent="-457200">
              <a:buNone/>
              <a:defRPr sz="1500"/>
            </a:lvl3pPr>
            <a:lvl4pPr marL="457200" indent="-457200">
              <a:buNone/>
              <a:defRPr sz="1500"/>
            </a:lvl4pPr>
            <a:lvl5pPr marL="457200" indent="-457200">
              <a:buNone/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1095375" y="2705101"/>
            <a:ext cx="7505700" cy="1156980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sz="3000"/>
            </a:lvl1pPr>
            <a:lvl2pPr marL="0" indent="0">
              <a:buNone/>
              <a:defRPr sz="3000"/>
            </a:lvl2pPr>
            <a:lvl3pPr marL="0" indent="0">
              <a:buNone/>
              <a:defRPr sz="3000"/>
            </a:lvl3pPr>
            <a:lvl4pPr marL="0" indent="0">
              <a:buNone/>
              <a:defRPr sz="3000"/>
            </a:lvl4pPr>
            <a:lvl5pPr marL="0" indent="0">
              <a:buNone/>
              <a:defRPr sz="3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432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05400" y="0"/>
            <a:ext cx="7881400" cy="12869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Assemblée générale de l’</a:t>
            </a:r>
            <a:r>
              <a:rPr lang="fr-FR" dirty="0" err="1" smtClean="0"/>
              <a:t>apdesi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13 octobre 2017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05400" y="1476022"/>
            <a:ext cx="788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49942" y="6390910"/>
            <a:ext cx="4504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404040"/>
                </a:solidFill>
              </a:defRPr>
            </a:lvl1pPr>
          </a:lstStyle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698885" y="1295400"/>
            <a:ext cx="7173849" cy="0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 userDrawn="1"/>
        </p:nvCxnSpPr>
        <p:spPr>
          <a:xfrm flipV="1">
            <a:off x="7872734" y="872640"/>
            <a:ext cx="642246" cy="419889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 userDrawn="1"/>
        </p:nvCxnSpPr>
        <p:spPr>
          <a:xfrm flipH="1" flipV="1">
            <a:off x="699180" y="0"/>
            <a:ext cx="1" cy="1286937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pied de page 4"/>
          <p:cNvSpPr txBox="1">
            <a:spLocks/>
          </p:cNvSpPr>
          <p:nvPr userDrawn="1"/>
        </p:nvSpPr>
        <p:spPr>
          <a:xfrm>
            <a:off x="2369032" y="6146185"/>
            <a:ext cx="4620586" cy="676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A0D57"/>
                </a:solidFill>
              </a:rPr>
              <a:t>DGESCO | </a:t>
            </a:r>
            <a:r>
              <a:rPr lang="fr-FR" b="0" dirty="0" smtClean="0">
                <a:solidFill>
                  <a:srgbClr val="DA0D57"/>
                </a:solidFill>
              </a:rPr>
              <a:t>Département Europe et international</a:t>
            </a:r>
            <a:endParaRPr lang="fr-FR" dirty="0"/>
          </a:p>
        </p:txBody>
      </p:sp>
      <p:sp>
        <p:nvSpPr>
          <p:cNvPr id="15" name="Espace réservé du pied de page 4"/>
          <p:cNvSpPr txBox="1">
            <a:spLocks/>
          </p:cNvSpPr>
          <p:nvPr userDrawn="1"/>
        </p:nvSpPr>
        <p:spPr>
          <a:xfrm>
            <a:off x="6989618" y="6390910"/>
            <a:ext cx="1160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13/10/2017</a:t>
            </a:r>
          </a:p>
          <a:p>
            <a:endParaRPr lang="fr-FR" dirty="0"/>
          </a:p>
        </p:txBody>
      </p:sp>
      <p:pic>
        <p:nvPicPr>
          <p:cNvPr id="16" name="Image 10" descr="2017_MEN_horizontal_logo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33" y="6132905"/>
            <a:ext cx="146367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75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80" r:id="rId3"/>
    <p:sldLayoutId id="2147483672" r:id="rId4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000" kern="1200" cap="all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457200" rtl="0" eaLnBrk="1" latinLnBrk="0" hangingPunct="1">
        <a:spcBef>
          <a:spcPct val="20000"/>
        </a:spcBef>
        <a:buSzPct val="100000"/>
        <a:buFont typeface="Arial"/>
        <a:buChar char="■"/>
        <a:defRPr sz="2000" kern="1200">
          <a:solidFill>
            <a:srgbClr val="DA0D57"/>
          </a:solidFill>
          <a:latin typeface="+mn-lt"/>
          <a:ea typeface="+mn-ea"/>
          <a:cs typeface="+mn-cs"/>
        </a:defRPr>
      </a:lvl1pPr>
      <a:lvl2pPr marL="627063" indent="-169863" algn="l" defTabSz="457200" rtl="0" eaLnBrk="1" latinLnBrk="0" hangingPunct="1">
        <a:spcBef>
          <a:spcPct val="20000"/>
        </a:spcBef>
        <a:buClr>
          <a:srgbClr val="DA0D57"/>
        </a:buClr>
        <a:buFont typeface="Arial Italic"/>
        <a:buChar char="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63" indent="0" algn="l" defTabSz="457200" rtl="0" eaLnBrk="1" latinLnBrk="0" hangingPunct="1">
        <a:spcBef>
          <a:spcPct val="20000"/>
        </a:spcBef>
        <a:buFont typeface="Arial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627063" indent="177800" algn="l" defTabSz="457200" rtl="0" eaLnBrk="1" latinLnBrk="0" hangingPunct="1">
        <a:spcBef>
          <a:spcPct val="20000"/>
        </a:spcBef>
        <a:buClr>
          <a:srgbClr val="DA0D57"/>
        </a:buClr>
        <a:buFont typeface="Arial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806450" indent="0" algn="l" defTabSz="457200" rtl="0" eaLnBrk="1" latinLnBrk="0" hangingPunct="1">
        <a:spcBef>
          <a:spcPct val="20000"/>
        </a:spcBef>
        <a:buFont typeface="Arial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97485" y="915840"/>
            <a:ext cx="7982797" cy="254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ET MODIFIEZ </a:t>
            </a:r>
            <a:br>
              <a:rPr lang="fr-FR" dirty="0" smtClean="0"/>
            </a:br>
            <a:r>
              <a:rPr lang="fr-FR" dirty="0" smtClean="0"/>
              <a:t>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7486" y="3464803"/>
            <a:ext cx="7589313" cy="1249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97502" y="6390910"/>
            <a:ext cx="4038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404040"/>
                </a:solidFill>
              </a:defRPr>
            </a:lvl1pPr>
          </a:lstStyle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698885" y="5516417"/>
            <a:ext cx="6290733" cy="0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 userDrawn="1"/>
        </p:nvCxnSpPr>
        <p:spPr>
          <a:xfrm flipV="1">
            <a:off x="6995213" y="4489080"/>
            <a:ext cx="1519767" cy="1024465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 userDrawn="1"/>
        </p:nvCxnSpPr>
        <p:spPr>
          <a:xfrm flipH="1" flipV="1">
            <a:off x="698885" y="0"/>
            <a:ext cx="295" cy="5507953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/>
          <p:cNvSpPr txBox="1">
            <a:spLocks/>
          </p:cNvSpPr>
          <p:nvPr userDrawn="1"/>
        </p:nvSpPr>
        <p:spPr>
          <a:xfrm>
            <a:off x="2369032" y="6146185"/>
            <a:ext cx="4620586" cy="676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A0D57"/>
                </a:solidFill>
              </a:rPr>
              <a:t>DGESCO | </a:t>
            </a:r>
            <a:r>
              <a:rPr lang="fr-FR" b="0" dirty="0" smtClean="0">
                <a:solidFill>
                  <a:srgbClr val="DA0D57"/>
                </a:solidFill>
              </a:rPr>
              <a:t>Département Europe et international</a:t>
            </a:r>
            <a:endParaRPr lang="fr-FR" dirty="0"/>
          </a:p>
        </p:txBody>
      </p:sp>
      <p:sp>
        <p:nvSpPr>
          <p:cNvPr id="15" name="Espace réservé du pied de page 4"/>
          <p:cNvSpPr txBox="1">
            <a:spLocks/>
          </p:cNvSpPr>
          <p:nvPr userDrawn="1"/>
        </p:nvSpPr>
        <p:spPr>
          <a:xfrm>
            <a:off x="6989618" y="6390910"/>
            <a:ext cx="1160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13/10/2017</a:t>
            </a:r>
          </a:p>
          <a:p>
            <a:endParaRPr lang="fr-FR" dirty="0"/>
          </a:p>
        </p:txBody>
      </p:sp>
      <p:pic>
        <p:nvPicPr>
          <p:cNvPr id="16" name="Image 10" descr="2017_MEN_horizontal_logo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33" y="6132905"/>
            <a:ext cx="146367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6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5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50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DA0D57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95183" y="697997"/>
            <a:ext cx="7781697" cy="2006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5182" y="2704320"/>
            <a:ext cx="7781697" cy="1180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</a:t>
            </a:r>
            <a:br>
              <a:rPr lang="fr-FR" dirty="0" smtClean="0"/>
            </a:br>
            <a:r>
              <a:rPr lang="fr-FR" dirty="0" smtClean="0"/>
              <a:t>les styles du texte du masque</a:t>
            </a:r>
          </a:p>
          <a:p>
            <a:pPr lvl="0"/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49851" y="6390910"/>
            <a:ext cx="3515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0000"/>
                </a:solidFill>
              </a:defRPr>
            </a:lvl1pPr>
          </a:lstStyle>
          <a:p>
            <a:r>
              <a:rPr lang="fr-FR" dirty="0" smtClean="0"/>
              <a:t>1</a:t>
            </a:r>
            <a:endParaRPr lang="fr-FR" dirty="0"/>
          </a:p>
        </p:txBody>
      </p:sp>
      <p:cxnSp>
        <p:nvCxnSpPr>
          <p:cNvPr id="13" name="Connecteur droit 12"/>
          <p:cNvCxnSpPr/>
          <p:nvPr userDrawn="1"/>
        </p:nvCxnSpPr>
        <p:spPr>
          <a:xfrm>
            <a:off x="698885" y="3893512"/>
            <a:ext cx="6290733" cy="0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 userDrawn="1"/>
        </p:nvCxnSpPr>
        <p:spPr>
          <a:xfrm flipV="1">
            <a:off x="6995213" y="2866175"/>
            <a:ext cx="1519767" cy="1024465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 userDrawn="1"/>
        </p:nvCxnSpPr>
        <p:spPr>
          <a:xfrm flipH="1" flipV="1">
            <a:off x="699180" y="0"/>
            <a:ext cx="1" cy="3885049"/>
          </a:xfrm>
          <a:prstGeom prst="line">
            <a:avLst/>
          </a:prstGeom>
          <a:ln w="57150" cap="rnd" cmpd="sng">
            <a:solidFill>
              <a:srgbClr val="DA0D57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/>
          <p:cNvSpPr txBox="1">
            <a:spLocks/>
          </p:cNvSpPr>
          <p:nvPr userDrawn="1"/>
        </p:nvSpPr>
        <p:spPr>
          <a:xfrm>
            <a:off x="2369032" y="6146185"/>
            <a:ext cx="4620586" cy="676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smtClean="0">
                <a:solidFill>
                  <a:srgbClr val="DA0D57"/>
                </a:solidFill>
              </a:rPr>
              <a:t>DGESCO | </a:t>
            </a:r>
            <a:r>
              <a:rPr lang="fr-FR" b="0" smtClean="0">
                <a:solidFill>
                  <a:srgbClr val="DA0D57"/>
                </a:solidFill>
              </a:rPr>
              <a:t>Département Europe et international</a:t>
            </a:r>
            <a:endParaRPr lang="fr-FR" dirty="0"/>
          </a:p>
        </p:txBody>
      </p:sp>
      <p:sp>
        <p:nvSpPr>
          <p:cNvPr id="12" name="Espace réservé du pied de page 4"/>
          <p:cNvSpPr txBox="1">
            <a:spLocks/>
          </p:cNvSpPr>
          <p:nvPr userDrawn="1"/>
        </p:nvSpPr>
        <p:spPr>
          <a:xfrm>
            <a:off x="6989618" y="6390910"/>
            <a:ext cx="1160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13/10/2017</a:t>
            </a:r>
          </a:p>
          <a:p>
            <a:endParaRPr lang="fr-FR" dirty="0"/>
          </a:p>
        </p:txBody>
      </p:sp>
      <p:pic>
        <p:nvPicPr>
          <p:cNvPr id="16" name="Image 10" descr="2017_MEN_horizontal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33" y="6132905"/>
            <a:ext cx="146367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41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DA0D57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duscol.education.fr/pid23147/sections-internationale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duscol.education.fr/cid57618/recrutement-des-enseignants-et-conseils-de-sections-internationales.html#lien0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dgesco.sections.internationales@education.gouv.fr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eduscol.education.fr/pid23147/sections-internationales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sz="1600" dirty="0" smtClean="0"/>
          </a:p>
          <a:p>
            <a:endParaRPr lang="fr-FR" sz="1600" dirty="0" smtClean="0"/>
          </a:p>
          <a:p>
            <a:endParaRPr lang="fr-FR" sz="1600" dirty="0"/>
          </a:p>
          <a:p>
            <a:r>
              <a:rPr lang="fr-FR" sz="2000" dirty="0" smtClean="0">
                <a:hlinkClick r:id="rId3"/>
              </a:rPr>
              <a:t>http://eduscol.education.fr/sections-internationales</a:t>
            </a:r>
            <a:endParaRPr lang="fr-FR" sz="2000" dirty="0"/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Sections </a:t>
            </a:r>
            <a:r>
              <a:rPr lang="fr-FR" dirty="0" smtClean="0"/>
              <a:t>internationales</a:t>
            </a:r>
            <a:br>
              <a:rPr lang="fr-FR" dirty="0" smtClean="0"/>
            </a:br>
            <a:r>
              <a:rPr lang="fr-FR" sz="2800" dirty="0"/>
              <a:t>A</a:t>
            </a:r>
            <a:r>
              <a:rPr lang="fr-FR" sz="2800" dirty="0" smtClean="0"/>
              <a:t>PDESI - 13.10.2017</a:t>
            </a:r>
            <a:endParaRPr lang="fr-FR" sz="2800" dirty="0"/>
          </a:p>
        </p:txBody>
      </p:sp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9851" y="6390910"/>
            <a:ext cx="351529" cy="365125"/>
          </a:xfrm>
        </p:spPr>
        <p:txBody>
          <a:bodyPr/>
          <a:lstStyle/>
          <a:p>
            <a:fld id="{C6B7B3CB-E3BA-F74C-AB76-86EFC5843CD6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52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Profils des élèves de </a:t>
            </a:r>
            <a:r>
              <a:rPr lang="fr-FR" dirty="0" smtClean="0"/>
              <a:t>SI (1)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4844532"/>
              </p:ext>
            </p:extLst>
          </p:nvPr>
        </p:nvGraphicFramePr>
        <p:xfrm>
          <a:off x="1478603" y="1770435"/>
          <a:ext cx="6160852" cy="4072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0985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Profils des élèves de </a:t>
            </a:r>
            <a:r>
              <a:rPr lang="fr-FR" dirty="0" smtClean="0"/>
              <a:t>SI (2)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58464"/>
              </p:ext>
            </p:extLst>
          </p:nvPr>
        </p:nvGraphicFramePr>
        <p:xfrm>
          <a:off x="333982" y="1471082"/>
          <a:ext cx="4918953" cy="3100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452978"/>
              </p:ext>
            </p:extLst>
          </p:nvPr>
        </p:nvGraphicFramePr>
        <p:xfrm>
          <a:off x="4442298" y="352627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15797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Horaires des enseignement spécifiques –</a:t>
            </a:r>
            <a:br>
              <a:rPr lang="fr-FR" dirty="0" smtClean="0"/>
            </a:br>
            <a:r>
              <a:rPr lang="fr-FR" dirty="0" smtClean="0"/>
              <a:t>HG lycée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071715"/>
              </p:ext>
            </p:extLst>
          </p:nvPr>
        </p:nvGraphicFramePr>
        <p:xfrm>
          <a:off x="2141761" y="1635868"/>
          <a:ext cx="4628690" cy="1402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545"/>
                <a:gridCol w="2114145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Nb d'heures HG en français</a:t>
                      </a:r>
                      <a:endParaRPr lang="fr-FR" sz="1600" b="1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Proportion </a:t>
                      </a:r>
                      <a:endParaRPr lang="fr-FR" sz="1600" b="1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21%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2</a:t>
                      </a:r>
                      <a:endParaRPr lang="fr-FR" sz="1600" b="1" i="0" u="none" strike="noStrike" dirty="0">
                        <a:solidFill>
                          <a:srgbClr val="00B050"/>
                        </a:solidFill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56%</a:t>
                      </a:r>
                      <a:endParaRPr lang="fr-FR" sz="1600" b="1" i="0" u="none" strike="noStrike" dirty="0">
                        <a:solidFill>
                          <a:srgbClr val="00B050"/>
                        </a:solidFill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3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9%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Niveau non ouvert</a:t>
                      </a:r>
                      <a:endParaRPr lang="fr-FR" sz="14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8%</a:t>
                      </a:r>
                      <a:endParaRPr lang="fr-FR" sz="14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NR</a:t>
                      </a:r>
                      <a:endParaRPr lang="fr-FR" sz="14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7%</a:t>
                      </a:r>
                      <a:endParaRPr lang="fr-FR" sz="14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554316"/>
              </p:ext>
            </p:extLst>
          </p:nvPr>
        </p:nvGraphicFramePr>
        <p:xfrm>
          <a:off x="2141761" y="3547759"/>
          <a:ext cx="4609235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1575"/>
                <a:gridCol w="2107660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Nb d'heures HG en anglais</a:t>
                      </a:r>
                      <a:endParaRPr lang="fr-FR" sz="1600" b="1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Proportion </a:t>
                      </a:r>
                      <a:endParaRPr lang="fr-FR" sz="1600" b="1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1</a:t>
                      </a:r>
                      <a:endParaRPr lang="fr-FR" sz="1600" b="0" i="0" u="none" strike="noStrike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>
                          <a:solidFill>
                            <a:srgbClr val="00B050"/>
                          </a:solidFill>
                          <a:effectLst/>
                        </a:rPr>
                        <a:t>2</a:t>
                      </a:r>
                      <a:endParaRPr lang="fr-FR" sz="1600" b="1" i="0" u="none" strike="noStrike">
                        <a:solidFill>
                          <a:srgbClr val="00B050"/>
                        </a:solidFill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36%</a:t>
                      </a:r>
                      <a:endParaRPr lang="fr-FR" sz="1600" b="1" i="0" u="none" strike="noStrike" dirty="0">
                        <a:solidFill>
                          <a:srgbClr val="00B050"/>
                        </a:solidFill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</a:t>
                      </a:r>
                      <a:endParaRPr lang="fr-FR" sz="1600" b="0" i="0" u="none" strike="noStrike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23%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4</a:t>
                      </a:r>
                      <a:endParaRPr lang="fr-FR" sz="1600" b="0" i="0" u="none" strike="noStrike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22%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5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Niveau non ouvert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8%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NR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7%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742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Horaires des enseignement spécifiques –</a:t>
            </a:r>
            <a:br>
              <a:rPr lang="fr-FR" dirty="0" smtClean="0"/>
            </a:br>
            <a:r>
              <a:rPr lang="fr-FR" dirty="0" smtClean="0"/>
              <a:t>LL lycée (1)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317423"/>
              </p:ext>
            </p:extLst>
          </p:nvPr>
        </p:nvGraphicFramePr>
        <p:xfrm>
          <a:off x="1546833" y="1832444"/>
          <a:ext cx="5872129" cy="330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1976"/>
                <a:gridCol w="1717934"/>
                <a:gridCol w="1192219"/>
              </a:tblGrid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Nb d'heures de LL par semaine</a:t>
                      </a:r>
                      <a:endParaRPr lang="fr-FR" sz="1600" b="1" i="0" u="none" strike="noStrike" dirty="0">
                        <a:solidFill>
                          <a:srgbClr val="538DD5"/>
                        </a:solidFill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 smtClean="0">
                          <a:effectLst/>
                        </a:rPr>
                        <a:t>SI</a:t>
                      </a:r>
                      <a:r>
                        <a:rPr lang="fr-FR" sz="1600" b="1" u="none" strike="noStrike" baseline="0" dirty="0" smtClean="0">
                          <a:effectLst/>
                        </a:rPr>
                        <a:t> américaines</a:t>
                      </a:r>
                      <a:endParaRPr lang="fr-FR" sz="1600" b="1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 smtClean="0">
                          <a:effectLst/>
                        </a:rPr>
                        <a:t>Toutes SI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4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14%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33%</a:t>
                      </a:r>
                      <a:endParaRPr lang="fr-FR" sz="1600" b="1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u="none" strike="noStrike" dirty="0">
                          <a:effectLst/>
                        </a:rPr>
                        <a:t>5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38%</a:t>
                      </a:r>
                      <a:endParaRPr lang="fr-FR" sz="1600" b="1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23%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6</a:t>
                      </a:r>
                      <a:endParaRPr lang="fr-FR" sz="1600" b="0" i="0" u="none" strike="noStrike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20%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26%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7</a:t>
                      </a:r>
                      <a:endParaRPr lang="fr-FR" sz="1600" b="0" i="0" u="none" strike="noStrike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12%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11%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8</a:t>
                      </a:r>
                      <a:endParaRPr lang="fr-FR" sz="1600" b="0" i="0" u="none" strike="noStrike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1%</a:t>
                      </a:r>
                      <a:endParaRPr lang="fr-FR" sz="16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 smtClean="0">
                          <a:effectLst/>
                        </a:rPr>
                        <a:t>Niveau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 non ouvert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8%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4%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  <a:tr h="4129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NR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>
                          <a:effectLst/>
                        </a:rPr>
                        <a:t>6%</a:t>
                      </a:r>
                      <a:endParaRPr lang="fr-FR" sz="1200" b="0" i="0" u="none" strike="noStrike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2%</a:t>
                      </a:r>
                      <a:endParaRPr lang="fr-FR" sz="1200" b="0" i="0" u="none" strike="noStrike" dirty="0">
                        <a:effectLst/>
                        <a:latin typeface="Arial Unicode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720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Horaires des enseignement spécifiques –</a:t>
            </a:r>
            <a:br>
              <a:rPr lang="fr-FR" dirty="0" smtClean="0"/>
            </a:br>
            <a:r>
              <a:rPr lang="fr-FR" dirty="0" smtClean="0"/>
              <a:t>LL lycée (2)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125199"/>
              </p:ext>
            </p:extLst>
          </p:nvPr>
        </p:nvGraphicFramePr>
        <p:xfrm>
          <a:off x="573459" y="2159540"/>
          <a:ext cx="8168464" cy="327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17913"/>
                <a:gridCol w="922963"/>
                <a:gridCol w="727588"/>
              </a:tblGrid>
              <a:tr h="71255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  <a:latin typeface="+mn-lt"/>
                        </a:rPr>
                        <a:t>Organisation</a:t>
                      </a:r>
                      <a:r>
                        <a:rPr lang="fr-FR" sz="1600" b="1" u="none" strike="noStrike" baseline="0" dirty="0" smtClean="0">
                          <a:effectLst/>
                          <a:latin typeface="+mn-lt"/>
                        </a:rPr>
                        <a:t> des enseignements de LL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SI américaines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 smtClean="0">
                          <a:effectLst/>
                          <a:latin typeface="+mn-lt"/>
                        </a:rPr>
                        <a:t>Toutes SI</a:t>
                      </a:r>
                      <a:endParaRPr lang="fr-FR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58407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L’enseignement de LL intègre l’enseignement de LV1 (4h + horaires de LV1 entièrement consacrés à la LL)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63%</a:t>
                      </a:r>
                      <a:endParaRPr lang="fr-F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0" marR="0" marT="0" marB="0" anchor="ctr"/>
                </a:tc>
              </a:tr>
              <a:tr h="58407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L'enseignement de LL s'ajoute aux enseignement de LV1 et de LV2 (4h de LL dans la langue de la section, les horaires de LV étant consacrés à d'autres langues)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7%</a:t>
                      </a:r>
                      <a:endParaRPr lang="fr-F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n-lt"/>
                        </a:rPr>
                        <a:t>22%</a:t>
                      </a:r>
                    </a:p>
                  </a:txBody>
                  <a:tcPr marL="0" marR="0" marT="0" marB="0" anchor="ctr"/>
                </a:tc>
              </a:tr>
              <a:tr h="87611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Les élèves de SI suivent un enseignement spécifique en LL, et par ailleurs un enseignement de LV dans la langue de la section (4h de LL + horaires de LV1 dans la même langue que la LL)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23%</a:t>
                      </a:r>
                      <a:endParaRPr lang="fr-F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n-lt"/>
                        </a:rPr>
                        <a:t>18%</a:t>
                      </a:r>
                    </a:p>
                  </a:txBody>
                  <a:tcPr marL="0" marR="0" marT="0" marB="0" anchor="ctr"/>
                </a:tc>
              </a:tr>
              <a:tr h="37547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NR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7%</a:t>
                      </a:r>
                      <a:endParaRPr lang="fr-F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29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Statut des enseignants </a:t>
            </a:r>
            <a:r>
              <a:rPr lang="fr-FR" dirty="0" smtClean="0"/>
              <a:t>De SI (1)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626472"/>
              </p:ext>
            </p:extLst>
          </p:nvPr>
        </p:nvGraphicFramePr>
        <p:xfrm>
          <a:off x="1278174" y="1630041"/>
          <a:ext cx="6977366" cy="4440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4305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Statut des enseignants </a:t>
            </a:r>
            <a:r>
              <a:rPr lang="fr-FR" dirty="0" smtClean="0"/>
              <a:t>De SI (2)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4764568"/>
              </p:ext>
            </p:extLst>
          </p:nvPr>
        </p:nvGraphicFramePr>
        <p:xfrm>
          <a:off x="1254868" y="1973093"/>
          <a:ext cx="6961762" cy="4025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67881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Profil des enseignants de </a:t>
            </a:r>
            <a:r>
              <a:rPr lang="fr-FR" dirty="0" smtClean="0"/>
              <a:t>Si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631986"/>
              </p:ext>
            </p:extLst>
          </p:nvPr>
        </p:nvGraphicFramePr>
        <p:xfrm>
          <a:off x="1765196" y="1887167"/>
          <a:ext cx="5622602" cy="1738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4319"/>
                <a:gridCol w="1298283"/>
              </a:tblGrid>
              <a:tr h="86900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Non natifs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18%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86900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Natifs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82%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685969"/>
              </p:ext>
            </p:extLst>
          </p:nvPr>
        </p:nvGraphicFramePr>
        <p:xfrm>
          <a:off x="1765196" y="4020768"/>
          <a:ext cx="5622602" cy="1785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7152"/>
                <a:gridCol w="1275450"/>
              </a:tblGrid>
              <a:tr h="89278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Non titulaire d'un diplôme du pays partenaire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27%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89278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Titulaire d'un diplôme du pays partenaire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+mn-lt"/>
                        </a:rPr>
                        <a:t>73%</a:t>
                      </a:r>
                      <a:endParaRPr lang="fr-FR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59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Professeurs associés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805400" y="2967335"/>
            <a:ext cx="74695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http://</a:t>
            </a:r>
            <a:r>
              <a:rPr lang="fr-FR" dirty="0">
                <a:hlinkClick r:id="rId3"/>
              </a:rPr>
              <a:t>eduscol.education.fr/cid57618/recrutement-des-enseignants-et-conseils-de-sections-internationales.html#lien0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2428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1844" y="4158689"/>
            <a:ext cx="5897726" cy="1152613"/>
          </a:xfrm>
        </p:spPr>
        <p:txBody>
          <a:bodyPr/>
          <a:lstStyle/>
          <a:p>
            <a:r>
              <a:rPr lang="fr-FR" dirty="0"/>
              <a:t>Contact : </a:t>
            </a:r>
            <a:r>
              <a:rPr lang="fr-FR" dirty="0" smtClean="0">
                <a:hlinkClick r:id="rId3"/>
              </a:rPr>
              <a:t>dgesco.sections.internationales@education.gouv.fr</a:t>
            </a:r>
            <a:r>
              <a:rPr lang="fr-FR" dirty="0" smtClean="0"/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hlinkClick r:id="rId4"/>
              </a:rPr>
              <a:t>http</a:t>
            </a:r>
            <a:r>
              <a:rPr lang="fr-FR" dirty="0">
                <a:hlinkClick r:id="rId4"/>
              </a:rPr>
              <a:t>://eduscol.education.fr/sections-internationales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159094" y="1684621"/>
            <a:ext cx="5897726" cy="210816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5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/>
              <a:t>Merci de votre attention.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20581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Rentrée 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 </a:t>
            </a:r>
            <a:r>
              <a:rPr lang="fr-FR" dirty="0" smtClean="0"/>
              <a:t>510 sections internationales </a:t>
            </a:r>
          </a:p>
          <a:p>
            <a:pPr marL="804863" lvl="2" indent="-177800">
              <a:buClr>
                <a:srgbClr val="DA0D57"/>
              </a:buClr>
              <a:buFont typeface="Lucida Grande"/>
              <a:buChar char="-"/>
            </a:pPr>
            <a:r>
              <a:rPr lang="fr-FR" dirty="0" smtClean="0"/>
              <a:t>385 en France, 125 à l’étranger</a:t>
            </a:r>
          </a:p>
          <a:p>
            <a:pPr marL="804863" lvl="2" indent="-177800">
              <a:buClr>
                <a:srgbClr val="DA0D57"/>
              </a:buClr>
              <a:buFont typeface="Lucida Grande"/>
              <a:buChar char="-"/>
            </a:pPr>
            <a:r>
              <a:rPr lang="fr-FR" dirty="0" smtClean="0"/>
              <a:t>126 en </a:t>
            </a:r>
            <a:r>
              <a:rPr lang="fr-FR" dirty="0" smtClean="0"/>
              <a:t>école primaire, </a:t>
            </a:r>
            <a:r>
              <a:rPr lang="fr-FR" dirty="0" smtClean="0"/>
              <a:t>199 au </a:t>
            </a:r>
            <a:r>
              <a:rPr lang="fr-FR" dirty="0" smtClean="0"/>
              <a:t>collège, </a:t>
            </a:r>
            <a:r>
              <a:rPr lang="fr-FR" dirty="0" smtClean="0"/>
              <a:t>185 </a:t>
            </a:r>
            <a:r>
              <a:rPr lang="fr-FR" dirty="0" smtClean="0"/>
              <a:t>en lycée</a:t>
            </a:r>
            <a:endParaRPr lang="fr-FR" dirty="0"/>
          </a:p>
          <a:p>
            <a:r>
              <a:rPr lang="fr-FR" dirty="0" smtClean="0"/>
              <a:t> Dont </a:t>
            </a:r>
            <a:r>
              <a:rPr lang="fr-FR" dirty="0" smtClean="0"/>
              <a:t>34 </a:t>
            </a:r>
            <a:r>
              <a:rPr lang="fr-FR" dirty="0" smtClean="0"/>
              <a:t>nouvelles sections</a:t>
            </a:r>
            <a:endParaRPr lang="fr-FR" dirty="0"/>
          </a:p>
          <a:p>
            <a:pPr marL="804863" lvl="2" indent="-177800">
              <a:buClr>
                <a:srgbClr val="DA0D57"/>
              </a:buClr>
              <a:buFont typeface="Lucida Grande"/>
              <a:buChar char="-"/>
            </a:pPr>
            <a:r>
              <a:rPr lang="fr-FR" dirty="0" smtClean="0"/>
              <a:t>19 </a:t>
            </a:r>
            <a:r>
              <a:rPr lang="fr-FR" dirty="0" smtClean="0"/>
              <a:t>en </a:t>
            </a:r>
            <a:r>
              <a:rPr lang="fr-FR" dirty="0" smtClean="0"/>
              <a:t>France et 15 à l’étranger</a:t>
            </a:r>
          </a:p>
          <a:p>
            <a:pPr marL="804863" lvl="2" indent="-177800">
              <a:buClr>
                <a:srgbClr val="DA0D57"/>
              </a:buClr>
              <a:buFont typeface="Lucida Grande"/>
              <a:buChar char="-"/>
            </a:pPr>
            <a:r>
              <a:rPr lang="fr-FR" dirty="0" smtClean="0"/>
              <a:t>20 anglophones (US ou UK), 14 dans d’autres langues (all., </a:t>
            </a:r>
            <a:r>
              <a:rPr lang="fr-FR" dirty="0" err="1" smtClean="0"/>
              <a:t>chin</a:t>
            </a:r>
            <a:r>
              <a:rPr lang="fr-FR" dirty="0" smtClean="0"/>
              <a:t>., cor., port., russe)</a:t>
            </a:r>
            <a:endParaRPr lang="fr-FR" dirty="0"/>
          </a:p>
          <a:p>
            <a:pPr lvl="2">
              <a:buClr>
                <a:srgbClr val="DA0D57"/>
              </a:buClr>
            </a:pPr>
            <a:endParaRPr lang="fr-FR" dirty="0"/>
          </a:p>
          <a:p>
            <a:pPr lvl="2">
              <a:buClr>
                <a:srgbClr val="DA0D57"/>
              </a:buClr>
            </a:pPr>
            <a:endParaRPr lang="fr-FR" dirty="0" smtClean="0"/>
          </a:p>
          <a:p>
            <a:pPr lvl="2">
              <a:buClr>
                <a:srgbClr val="DA0D57"/>
              </a:buClr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28634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Rentrée </a:t>
            </a:r>
            <a:r>
              <a:rPr lang="fr-FR" dirty="0" smtClean="0"/>
              <a:t>2017 – SI anglophones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06473"/>
              </p:ext>
            </p:extLst>
          </p:nvPr>
        </p:nvGraphicFramePr>
        <p:xfrm>
          <a:off x="1484548" y="1726671"/>
          <a:ext cx="6045200" cy="43434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15900"/>
                <a:gridCol w="1384300"/>
                <a:gridCol w="863600"/>
                <a:gridCol w="2108200"/>
                <a:gridCol w="304800"/>
                <a:gridCol w="1168400"/>
              </a:tblGrid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Type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Académie</a:t>
                      </a:r>
                      <a:br>
                        <a:rPr lang="fr-FR" sz="1000" u="none" strike="noStrike" dirty="0">
                          <a:effectLst/>
                        </a:rPr>
                      </a:br>
                      <a:r>
                        <a:rPr lang="fr-FR" sz="1000" u="none" strike="noStrike" dirty="0">
                          <a:effectLst/>
                        </a:rPr>
                        <a:t>Pays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Section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Établissement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Niveau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Ville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effectLst/>
                        </a:rPr>
                        <a:t>fr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BORDEAUX</a:t>
                      </a:r>
                      <a:endParaRPr lang="fr-FR" sz="10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BRITANNIQUE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Lycée Assomption Sainte-Clotilde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L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BORDEAUX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effectLst/>
                        </a:rPr>
                        <a:t>fr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CRÉTEIL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AMÉRICAINE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Collège Jacqueline de Romilly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MAGNY-LE-HONGRE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effectLst/>
                        </a:rPr>
                        <a:t>fr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LILLE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AMÉRICAINE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École Jeanine Manuel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MARCQ-EN-BARŒUL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effectLst/>
                        </a:rPr>
                        <a:t>fr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LILLE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AMÉRICAINE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École Jeanine Manuel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MARCQ-EN-BARŒUL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effectLst/>
                        </a:rPr>
                        <a:t>fr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NANTES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Ensemble scolaire Blanche de Castille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NANTES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effectLst/>
                        </a:rPr>
                        <a:t>fr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NANTES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Ensemble scolaire Blanche de Castille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NANTES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effectLst/>
                        </a:rPr>
                        <a:t>étr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CÔTE D'IVOIRE</a:t>
                      </a:r>
                      <a:endParaRPr lang="fr-FR" sz="10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AMÉRICAINE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français Blaise Pascal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ABIDJAN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CÔTE D'IVOIRE</a:t>
                      </a:r>
                      <a:endParaRPr lang="fr-FR" sz="10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AMÉRICAINE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Lycée français Blaise Pascal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C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ABIDJAN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ÉMIRATS ARABES UNIS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AMÉRICAINE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Lycée français international de l'AFLEC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L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DUBAÏ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ÉTATS-UNIS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AMÉRICAINE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français de Chicago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CHICAGO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ÉTATS-UNIS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AMÉRICAINE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international de Los Angeles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LOS ANGELES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ÉTATS-UNIS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AMÉRICAINE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international de Los Angeles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LOS ANGELES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JAPON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AMÉRICAINE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français international de Tokyo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TOKYO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KENYA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Denis Diderot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NAIROBI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RÉPUBLIQUE DE MAURICE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École du Centre-Collège Pierre Poivre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SAINT-PIERRE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RÉPUBLIQUE DE MAURICE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École du Centre-Collège Pierre Poivre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SAINT-PIERRE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RÉPUBLIQUE DE MAURICE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École du Nord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MAPOU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RÉPUBLIQUE DE MAURICE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des Mascareignes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SAINT-PIERRE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ROYAUME-UNI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BRITANNIQUE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Lycée français Charles de Gaulle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L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LONDRES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étr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ROYAUME-UNI</a:t>
                      </a:r>
                      <a:endParaRPr lang="fr-FR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</a:rPr>
                        <a:t>BRITANNIQUE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École Jeannine Manuel UK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E</a:t>
                      </a:r>
                      <a:endParaRPr lang="fr-FR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</a:rPr>
                        <a:t>LONDRES</a:t>
                      </a:r>
                      <a:endParaRPr lang="fr-FR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388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Rentrée </a:t>
            </a:r>
            <a:r>
              <a:rPr lang="fr-FR" dirty="0" smtClean="0"/>
              <a:t>2017 – autre langues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805400" y="1471083"/>
            <a:ext cx="7881937" cy="4598988"/>
          </a:xfrm>
        </p:spPr>
        <p:txBody>
          <a:bodyPr/>
          <a:lstStyle/>
          <a:p>
            <a:pPr lvl="2">
              <a:buClr>
                <a:srgbClr val="DA0D57"/>
              </a:buClr>
            </a:pPr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322865"/>
              </p:ext>
            </p:extLst>
          </p:nvPr>
        </p:nvGraphicFramePr>
        <p:xfrm>
          <a:off x="1549400" y="2019300"/>
          <a:ext cx="6045200" cy="28194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15900"/>
                <a:gridCol w="1384300"/>
                <a:gridCol w="863600"/>
                <a:gridCol w="2108200"/>
                <a:gridCol w="304800"/>
                <a:gridCol w="1168400"/>
              </a:tblGrid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Type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Académie</a:t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>Pays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Section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Établissement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Niveau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Ville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VERSAILLES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ALLEMANDE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École élémentaire Rouget de </a:t>
                      </a:r>
                      <a:r>
                        <a:rPr lang="fr-FR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Lisle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COURBEVOIE</a:t>
                      </a:r>
                      <a:endParaRPr lang="fr-FR" sz="10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VERSAILLES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ALLEMANDE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Collège Georges Pompidou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COURBEVOIE</a:t>
                      </a:r>
                      <a:endParaRPr lang="fr-FR" sz="10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étr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SUISSE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ALLEMANDE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Lycée français Marie Curie de Zurich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ZURICH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LYON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CHINOISE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Lycée de la Cité scolaire internationale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LYON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NICE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CHINOISE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Lycée international 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VALBONNE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RENNES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CHINOISE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École Jules Ferry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RENNES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VERSAILLES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CHINOISE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École Alphonse de Lamartine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COURBEVOIE</a:t>
                      </a:r>
                      <a:endParaRPr lang="fr-FR" sz="10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VERSAILLES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CHINOISE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Collège Alfred de Vigny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COURBEVOIE</a:t>
                      </a:r>
                      <a:endParaRPr lang="fr-FR" sz="10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STRASBOURG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CORÉENNE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Collège international Vauban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STRASBOURG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VERSAILLES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CORÉENNE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École Armand Silvestre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COURBEVOIE</a:t>
                      </a:r>
                      <a:endParaRPr lang="fr-FR" sz="10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VERSAILLES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CORÉENNE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Collège les Bruyères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COURBEVOIE</a:t>
                      </a:r>
                      <a:endParaRPr lang="fr-FR" sz="10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CRÉTEIL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PORTUGAISE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Collège Lucien Cézard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FONTAINEBLEAU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STRASBOURG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PORTUGAISE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Collège international Vauban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STRASBOURG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VERSAILLES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RUSSE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Collège Marcel Roby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ST-GERMAIN-EN-LAYE</a:t>
                      </a:r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17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Évolution du nombre de si </a:t>
            </a:r>
            <a:r>
              <a:rPr lang="fr-FR" sz="1600" dirty="0" smtClean="0"/>
              <a:t>(</a:t>
            </a:r>
            <a:r>
              <a:rPr lang="fr-FR" sz="1600" dirty="0" smtClean="0"/>
              <a:t>R2016, collège et lycée)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046304"/>
              </p:ext>
            </p:extLst>
          </p:nvPr>
        </p:nvGraphicFramePr>
        <p:xfrm>
          <a:off x="388143" y="1761719"/>
          <a:ext cx="8367714" cy="3905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88907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Prévisions de grands projets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r>
              <a:rPr lang="fr-FR" sz="2800" dirty="0" smtClean="0"/>
              <a:t>Lycée international de La Défense</a:t>
            </a:r>
          </a:p>
          <a:p>
            <a:pPr lvl="2">
              <a:buClr>
                <a:srgbClr val="DA0D57"/>
              </a:buClr>
            </a:pPr>
            <a:r>
              <a:rPr lang="fr-FR" sz="1800" dirty="0" smtClean="0"/>
              <a:t>En principe, de la maternelle au lycée dès la rentrée 2018</a:t>
            </a:r>
          </a:p>
          <a:p>
            <a:pPr marL="177800" lvl="2" indent="-177800">
              <a:buSzPct val="100000"/>
              <a:buFont typeface="Arial"/>
              <a:buChar char="■"/>
            </a:pPr>
            <a:r>
              <a:rPr lang="fr-FR" sz="2800" dirty="0" smtClean="0">
                <a:solidFill>
                  <a:srgbClr val="DA0D57"/>
                </a:solidFill>
              </a:rPr>
              <a:t> À plus long terme</a:t>
            </a:r>
          </a:p>
          <a:p>
            <a:pPr marL="912813" lvl="2" indent="-285750">
              <a:buClr>
                <a:srgbClr val="DA0D57"/>
              </a:buClr>
              <a:buFontTx/>
              <a:buChar char="-"/>
            </a:pPr>
            <a:r>
              <a:rPr lang="fr-FR" sz="1800" dirty="0" smtClean="0"/>
              <a:t>2 autres lycées internationaux en Ile de France</a:t>
            </a:r>
          </a:p>
          <a:p>
            <a:pPr marL="912813" lvl="2" indent="-285750">
              <a:buClr>
                <a:srgbClr val="DA0D57"/>
              </a:buClr>
              <a:buFontTx/>
              <a:buChar char="-"/>
            </a:pPr>
            <a:r>
              <a:rPr lang="fr-FR" sz="1800" dirty="0" smtClean="0"/>
              <a:t>Lycée international de </a:t>
            </a:r>
            <a:r>
              <a:rPr lang="fr-FR" sz="1800" dirty="0" smtClean="0"/>
              <a:t>Marseille</a:t>
            </a:r>
          </a:p>
          <a:p>
            <a:pPr marL="912813" lvl="2" indent="-285750">
              <a:buClr>
                <a:srgbClr val="DA0D57"/>
              </a:buClr>
              <a:buFontTx/>
              <a:buChar char="-"/>
            </a:pPr>
            <a:r>
              <a:rPr lang="fr-FR" sz="1800" dirty="0" smtClean="0"/>
              <a:t>Développement à Lille en prévision de l’installation éventuelle de l’Agence européenne du médicament </a:t>
            </a:r>
            <a:endParaRPr lang="fr-FR" sz="1800" dirty="0" smtClean="0"/>
          </a:p>
          <a:p>
            <a:pPr lvl="2">
              <a:buClr>
                <a:srgbClr val="DA0D57"/>
              </a:buClr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063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effectifs par langue (1)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2864077"/>
              </p:ext>
            </p:extLst>
          </p:nvPr>
        </p:nvGraphicFramePr>
        <p:xfrm>
          <a:off x="1335932" y="1683542"/>
          <a:ext cx="6926094" cy="475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2731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effectifs par langue (2)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3819565"/>
              </p:ext>
            </p:extLst>
          </p:nvPr>
        </p:nvGraphicFramePr>
        <p:xfrm>
          <a:off x="1355387" y="1431131"/>
          <a:ext cx="6731541" cy="4755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6496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effectifs par langue (3)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345602"/>
              </p:ext>
            </p:extLst>
          </p:nvPr>
        </p:nvGraphicFramePr>
        <p:xfrm>
          <a:off x="318480" y="1508321"/>
          <a:ext cx="432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phique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8356284"/>
              </p:ext>
            </p:extLst>
          </p:nvPr>
        </p:nvGraphicFramePr>
        <p:xfrm>
          <a:off x="4451314" y="3128321"/>
          <a:ext cx="432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30842985"/>
      </p:ext>
    </p:extLst>
  </p:cSld>
  <p:clrMapOvr>
    <a:masterClrMapping/>
  </p:clrMapOvr>
</p:sld>
</file>

<file path=ppt/theme/theme1.xml><?xml version="1.0" encoding="utf-8"?>
<a:theme xmlns:a="http://schemas.openxmlformats.org/drawingml/2006/main" name="pages de contenu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age de presentation et de parti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age de sous-parti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11CBDF24E87429AD9C0273156F54A" ma:contentTypeVersion="1" ma:contentTypeDescription="Crée un document." ma:contentTypeScope="" ma:versionID="119f9b1cd9f589f93a03fb976800c80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3c27bd0fcb797d0a61d91e17cfc962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 de planification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EA6F00-7E52-4603-811B-A340DB181CAB}">
  <ds:schemaRefs>
    <ds:schemaRef ds:uri="http://schemas.microsoft.com/sharepoint/v3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66547EF-8F43-4340-938F-B39382E606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87A1A3-9F39-4C38-8A6F-D0FFB1118C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1266</Words>
  <Application>Microsoft Office PowerPoint</Application>
  <PresentationFormat>Affichage à l'écran (4:3)</PresentationFormat>
  <Paragraphs>434</Paragraphs>
  <Slides>19</Slides>
  <Notes>19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19</vt:i4>
      </vt:variant>
    </vt:vector>
  </HeadingPairs>
  <TitlesOfParts>
    <vt:vector size="22" baseType="lpstr">
      <vt:lpstr>pages de contenus</vt:lpstr>
      <vt:lpstr>page de presentation et de partie</vt:lpstr>
      <vt:lpstr>page de sous-partie</vt:lpstr>
      <vt:lpstr>Sections internationales APDESI - 13.10.2017</vt:lpstr>
      <vt:lpstr>Rentrée 2017</vt:lpstr>
      <vt:lpstr>Rentrée 2017 – SI anglophones</vt:lpstr>
      <vt:lpstr>Rentrée 2017 – autre langues</vt:lpstr>
      <vt:lpstr>Évolution du nombre de si (R2016, collège et lycée)</vt:lpstr>
      <vt:lpstr>Prévisions de grands projets</vt:lpstr>
      <vt:lpstr>Répartition des effectifs par langue (1)</vt:lpstr>
      <vt:lpstr>Répartition des effectifs par langue (2)</vt:lpstr>
      <vt:lpstr>Répartition des effectifs par langue (3)</vt:lpstr>
      <vt:lpstr>Profils des élèves de SI (1)</vt:lpstr>
      <vt:lpstr>Profils des élèves de SI (2)</vt:lpstr>
      <vt:lpstr>Horaires des enseignement spécifiques – HG lycée</vt:lpstr>
      <vt:lpstr>Horaires des enseignement spécifiques – LL lycée (1)</vt:lpstr>
      <vt:lpstr>Horaires des enseignement spécifiques – LL lycée (2)</vt:lpstr>
      <vt:lpstr>Statut des enseignants De SI (1)</vt:lpstr>
      <vt:lpstr>Statut des enseignants De SI (2)</vt:lpstr>
      <vt:lpstr>Profil des enseignants de Si</vt:lpstr>
      <vt:lpstr>Professeurs associés</vt:lpstr>
      <vt:lpstr>Contact : dgesco.sections.internationales@education.gouv.fr   http://eduscol.education.fr/sections-internationales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 MEN</dc:creator>
  <cp:lastModifiedBy>Dgesco</cp:lastModifiedBy>
  <cp:revision>185</cp:revision>
  <cp:lastPrinted>2017-10-10T18:34:11Z</cp:lastPrinted>
  <dcterms:created xsi:type="dcterms:W3CDTF">2015-02-04T10:43:31Z</dcterms:created>
  <dcterms:modified xsi:type="dcterms:W3CDTF">2017-10-12T19:03:35Z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0x010100AA711CBDF24E87429AD9C0273156F54A</vt:lpwstr>
  </property>
</Properties>
</file>